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46"/>
  </p:notesMasterIdLst>
  <p:sldIdLst>
    <p:sldId id="284" r:id="rId2"/>
    <p:sldId id="290" r:id="rId3"/>
    <p:sldId id="285" r:id="rId4"/>
    <p:sldId id="256" r:id="rId5"/>
    <p:sldId id="257" r:id="rId6"/>
    <p:sldId id="307" r:id="rId7"/>
    <p:sldId id="259" r:id="rId8"/>
    <p:sldId id="261" r:id="rId9"/>
    <p:sldId id="302" r:id="rId10"/>
    <p:sldId id="262" r:id="rId11"/>
    <p:sldId id="292" r:id="rId12"/>
    <p:sldId id="265" r:id="rId13"/>
    <p:sldId id="267" r:id="rId14"/>
    <p:sldId id="293" r:id="rId15"/>
    <p:sldId id="268" r:id="rId16"/>
    <p:sldId id="269" r:id="rId17"/>
    <p:sldId id="266" r:id="rId18"/>
    <p:sldId id="263" r:id="rId19"/>
    <p:sldId id="272" r:id="rId20"/>
    <p:sldId id="270" r:id="rId21"/>
    <p:sldId id="271" r:id="rId22"/>
    <p:sldId id="274" r:id="rId23"/>
    <p:sldId id="264" r:id="rId24"/>
    <p:sldId id="299" r:id="rId25"/>
    <p:sldId id="275" r:id="rId26"/>
    <p:sldId id="300" r:id="rId27"/>
    <p:sldId id="273" r:id="rId28"/>
    <p:sldId id="276" r:id="rId29"/>
    <p:sldId id="277" r:id="rId30"/>
    <p:sldId id="278" r:id="rId31"/>
    <p:sldId id="279" r:id="rId32"/>
    <p:sldId id="295" r:id="rId33"/>
    <p:sldId id="294" r:id="rId34"/>
    <p:sldId id="280" r:id="rId35"/>
    <p:sldId id="281" r:id="rId36"/>
    <p:sldId id="301" r:id="rId37"/>
    <p:sldId id="282" r:id="rId38"/>
    <p:sldId id="283" r:id="rId39"/>
    <p:sldId id="288" r:id="rId40"/>
    <p:sldId id="305" r:id="rId41"/>
    <p:sldId id="289" r:id="rId42"/>
    <p:sldId id="296" r:id="rId43"/>
    <p:sldId id="297" r:id="rId44"/>
    <p:sldId id="29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46" clrIdx="0"/>
  <p:cmAuthor id="1" name="timothy Astleford" initials="tA" lastIdx="7" clrIdx="1">
    <p:extLst>
      <p:ext uri="{19B8F6BF-5375-455C-9EA6-DF929625EA0E}">
        <p15:presenceInfo xmlns:p15="http://schemas.microsoft.com/office/powerpoint/2012/main" xmlns="" userId="6f70958e306951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99"/>
    <a:srgbClr val="FBD388"/>
    <a:srgbClr val="FF66FF"/>
    <a:srgbClr val="860000"/>
    <a:srgbClr val="9900FF"/>
    <a:srgbClr val="0000FF"/>
    <a:srgbClr val="66FFFF"/>
    <a:srgbClr val="CCFFCC"/>
    <a:srgbClr val="5A2C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74" autoAdjust="0"/>
    <p:restoredTop sz="99001" autoAdjust="0"/>
  </p:normalViewPr>
  <p:slideViewPr>
    <p:cSldViewPr snapToGrid="0" showGuides="1">
      <p:cViewPr>
        <p:scale>
          <a:sx n="66" d="100"/>
          <a:sy n="66" d="100"/>
        </p:scale>
        <p:origin x="-494" y="-480"/>
      </p:cViewPr>
      <p:guideLst>
        <p:guide orient="horz" pos="2160"/>
        <p:guide pos="3840"/>
      </p:guideLst>
    </p:cSldViewPr>
  </p:slideViewPr>
  <p:notesTextViewPr>
    <p:cViewPr>
      <p:scale>
        <a:sx n="150" d="100"/>
        <a:sy n="15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FD14-F1FB-4854-AC0C-4A9425FE8303}" type="datetimeFigureOut">
              <a:rPr lang="en-US" smtClean="0"/>
              <a:t>7/15/2019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CDD3BE-BFA1-4D0C-8696-F3838167578F}" type="slidenum">
              <a:rPr lang="en-US" smtClean="0"/>
              <a:t>‹#›</a:t>
            </a:fld>
            <a:endParaRPr lang="en-US"/>
          </a:p>
        </p:txBody>
      </p:sp>
    </p:spTree>
    <p:extLst>
      <p:ext uri="{BB962C8B-B14F-4D97-AF65-F5344CB8AC3E}">
        <p14:creationId xmlns:p14="http://schemas.microsoft.com/office/powerpoint/2010/main" val="3272216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Emailed 1230 pm July 7/19</a:t>
            </a:r>
            <a:endParaRPr lang="en-US" dirty="0"/>
          </a:p>
        </p:txBody>
      </p:sp>
      <p:sp>
        <p:nvSpPr>
          <p:cNvPr id="4" name="Slide Number Placeholder 3"/>
          <p:cNvSpPr>
            <a:spLocks noGrp="1"/>
          </p:cNvSpPr>
          <p:nvPr>
            <p:ph type="sldNum" sz="quarter" idx="10"/>
          </p:nvPr>
        </p:nvSpPr>
        <p:spPr/>
        <p:txBody>
          <a:bodyPr/>
          <a:lstStyle/>
          <a:p>
            <a:fld id="{B8CDD3BE-BFA1-4D0C-8696-F3838167578F}" type="slidenum">
              <a:rPr lang="en-US" smtClean="0"/>
              <a:t>42</a:t>
            </a:fld>
            <a:endParaRPr lang="en-US"/>
          </a:p>
        </p:txBody>
      </p:sp>
    </p:spTree>
    <p:extLst>
      <p:ext uri="{BB962C8B-B14F-4D97-AF65-F5344CB8AC3E}">
        <p14:creationId xmlns:p14="http://schemas.microsoft.com/office/powerpoint/2010/main" val="2657562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615B801-A6A1-4DB6-8DD4-075E696D266E}" type="datetime1">
              <a:rPr lang="en-US" smtClean="0"/>
              <a:t>7/15/2019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74B08A-FCBC-49BD-9951-0CA79F7542C4}" type="datetime1">
              <a:rPr lang="en-US" smtClean="0"/>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7F03CD-5569-43BC-BFDF-66F0172870C8}" type="datetime1">
              <a:rPr lang="en-US" smtClean="0"/>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79430-367C-4ED8-9829-71A6A36B1C22}" type="datetime1">
              <a:rPr lang="en-US" smtClean="0"/>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8BEFC-EA44-4716-A599-FBBB2FF1B490}" type="datetime1">
              <a:rPr lang="en-US" smtClean="0"/>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A2E021-04A6-40F0-88D5-EAB8023A98F8}" type="datetime1">
              <a:rPr lang="en-US" smtClean="0"/>
              <a:t>7/15/2019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54D8993-F7F0-4B3F-A371-C03C6EF1004F}" type="datetime1">
              <a:rPr lang="en-US" smtClean="0"/>
              <a:t>7/15/2019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1E4120-40F1-4848-BC47-523F1513C87B}" type="datetime1">
              <a:rPr lang="en-US" smtClean="0"/>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A079AD-1532-43A7-A690-36AF4D08DA5B}" type="datetime1">
              <a:rPr lang="en-US" smtClean="0"/>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B34958-C641-424E-9089-BF3DC5979825}" type="datetime1">
              <a:rPr lang="en-US" smtClean="0"/>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0053C3-7FFB-4150-9706-DA5024270A65}" type="datetime1">
              <a:rPr lang="en-US" smtClean="0"/>
              <a:t>7/15/2019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94E85C-0429-4141-92F6-196C4F1C7D1B}" type="datetime1">
              <a:rPr lang="en-US" smtClean="0"/>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561EE2-3318-499E-ABDA-05A251CFC3DA}" type="datetime1">
              <a:rPr lang="en-US" smtClean="0"/>
              <a:t>7/15/2019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0606A1-4BDE-4EBA-9241-2A207BA220DA}" type="datetime1">
              <a:rPr lang="en-US" smtClean="0"/>
              <a:t>7/15/2019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D0945-36E6-40C2-A021-D50F6BD96175}" type="datetime1">
              <a:rPr lang="en-US" smtClean="0"/>
              <a:t>7/15/2019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C7757-F1DC-4B7A-9217-E2E2FEE9DFED}" type="datetime1">
              <a:rPr lang="en-US" smtClean="0"/>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D56F5B-703E-43AB-A52D-3D1FFF52C74A}" type="datetime1">
              <a:rPr lang="en-US" smtClean="0"/>
              <a:t>7/15/2019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6A928F7-67B8-4CC0-8991-8562ECC9D323}" type="datetime1">
              <a:rPr lang="en-US" smtClean="0"/>
              <a:t>7/15/2019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www.blueletterbible.org/lang/lexicon/lexicon.cfm?Strongs=H6751" TargetMode="External"/><Relationship Id="rId2" Type="http://schemas.openxmlformats.org/officeDocument/2006/relationships/hyperlink" Target="https://www.blueletterbible.org/lang/lexicon/lexicon.cfm?Strongs=H675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3.jpeg"/><Relationship Id="rId7" Type="http://schemas.microsoft.com/office/2007/relationships/hdphoto" Target="../media/hdphoto11.wdp"/><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10.wdp"/><Relationship Id="rId4" Type="http://schemas.openxmlformats.org/officeDocument/2006/relationships/image" Target="../media/image38.jpeg"/><Relationship Id="rId9"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openxmlformats.org/officeDocument/2006/relationships/hyperlink" Target="mailto:tim@studythecalendar.com" TargetMode="External"/><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mailto:charlene@studythecalendar.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9" name="Picture 5" descr="C:\Users\Rae\Desktop\nehemiah brown bkgd 451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54600"/>
            <a:ext cx="12194828" cy="1803399"/>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028" name="Picture 4" descr="C:\Users\Rae\Desktop\nehemiah bkgd 451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92" y="5156201"/>
            <a:ext cx="7594600" cy="1582927"/>
          </a:xfrm>
          <a:prstGeom prst="snip2DiagRect">
            <a:avLst>
              <a:gd name="adj1" fmla="val 0"/>
              <a:gd name="adj2" fmla="val 31592"/>
            </a:avLst>
          </a:prstGeom>
          <a:solidFill>
            <a:srgbClr val="FFFFFF">
              <a:shade val="85000"/>
            </a:srgbClr>
          </a:solidFill>
          <a:ln w="88900" cap="sq">
            <a:solidFill>
              <a:schemeClr val="bg2">
                <a:lumMod val="60000"/>
                <a:lumOff val="40000"/>
              </a:schemeClr>
            </a:solidFill>
            <a:miter lim="800000"/>
          </a:ln>
          <a:effectLst>
            <a:glow rad="127000">
              <a:schemeClr val="tx2">
                <a:lumMod val="40000"/>
                <a:lumOff val="60000"/>
              </a:schemeClr>
            </a:glow>
            <a:outerShdw blurRad="88900" algn="tl" rotWithShape="0">
              <a:srgbClr val="000000">
                <a:alpha val="45000"/>
              </a:srgbClr>
            </a:outerShdw>
            <a:softEdge rad="469900"/>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8096773" y="5090188"/>
            <a:ext cx="3800587" cy="1569660"/>
          </a:xfrm>
          <a:prstGeom prst="rect">
            <a:avLst/>
          </a:prstGeom>
          <a:noFill/>
          <a:effectLst>
            <a:glow rad="228600">
              <a:schemeClr val="accent1">
                <a:satMod val="175000"/>
                <a:alpha val="40000"/>
              </a:schemeClr>
            </a:glo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bg2">
                    <a:lumMod val="60000"/>
                    <a:lumOff val="40000"/>
                  </a:schemeClr>
                </a:solidFill>
                <a:effectLst>
                  <a:outerShdw blurRad="50800" dist="39000" dir="5460000" algn="tl">
                    <a:srgbClr val="000000">
                      <a:alpha val="38000"/>
                    </a:srgbClr>
                  </a:outerShdw>
                  <a:reflection blurRad="6350" stA="50000" endA="300" endPos="50000" dist="29997" dir="5400000" sy="-100000" algn="bl" rotWithShape="0"/>
                </a:effectLst>
                <a:latin typeface="Rockwell" pitchFamily="18" charset="0"/>
              </a:rPr>
              <a:t>Closes </a:t>
            </a:r>
            <a:br>
              <a:rPr lang="en-US" sz="4800" b="1" dirty="0" smtClean="0">
                <a:ln w="11430"/>
                <a:solidFill>
                  <a:schemeClr val="bg2">
                    <a:lumMod val="60000"/>
                    <a:lumOff val="40000"/>
                  </a:schemeClr>
                </a:solidFill>
                <a:effectLst>
                  <a:outerShdw blurRad="50800" dist="39000" dir="5460000" algn="tl">
                    <a:srgbClr val="000000">
                      <a:alpha val="38000"/>
                    </a:srgbClr>
                  </a:outerShdw>
                  <a:reflection blurRad="6350" stA="50000" endA="300" endPos="50000" dist="29997" dir="5400000" sy="-100000" algn="bl" rotWithShape="0"/>
                </a:effectLst>
                <a:latin typeface="Rockwell" pitchFamily="18" charset="0"/>
              </a:rPr>
            </a:br>
            <a:r>
              <a:rPr lang="en-US" sz="4800" b="1" dirty="0" smtClean="0">
                <a:ln w="11430"/>
                <a:solidFill>
                  <a:schemeClr val="bg2">
                    <a:lumMod val="60000"/>
                    <a:lumOff val="40000"/>
                  </a:schemeClr>
                </a:solidFill>
                <a:effectLst>
                  <a:outerShdw blurRad="50800" dist="39000" dir="5460000" algn="tl">
                    <a:srgbClr val="000000">
                      <a:alpha val="38000"/>
                    </a:srgbClr>
                  </a:outerShdw>
                  <a:reflection blurRad="6350" stA="50000" endA="300" endPos="50000" dist="29997" dir="5400000" sy="-100000" algn="bl" rotWithShape="0"/>
                </a:effectLst>
                <a:latin typeface="Rockwell" pitchFamily="18" charset="0"/>
              </a:rPr>
              <a:t>the Gates!</a:t>
            </a:r>
            <a:endParaRPr lang="en-US" sz="4800" b="1" dirty="0">
              <a:ln w="11430"/>
              <a:solidFill>
                <a:schemeClr val="bg2">
                  <a:lumMod val="60000"/>
                  <a:lumOff val="40000"/>
                </a:schemeClr>
              </a:solidFill>
              <a:effectLst>
                <a:outerShdw blurRad="50800" dist="39000" dir="5460000" algn="tl">
                  <a:srgbClr val="000000">
                    <a:alpha val="38000"/>
                  </a:srgbClr>
                </a:outerShdw>
                <a:reflection blurRad="6350" stA="50000" endA="300" endPos="50000" dist="29997" dir="5400000" sy="-100000" algn="bl" rotWithShape="0"/>
              </a:effectLst>
              <a:latin typeface="Rockwell" pitchFamily="18" charset="0"/>
            </a:endParaRPr>
          </a:p>
        </p:txBody>
      </p:sp>
      <p:sp>
        <p:nvSpPr>
          <p:cNvPr id="4" name="Rectangle 3"/>
          <p:cNvSpPr/>
          <p:nvPr/>
        </p:nvSpPr>
        <p:spPr>
          <a:xfrm>
            <a:off x="0" y="-4093428"/>
            <a:ext cx="12192000" cy="4093428"/>
          </a:xfrm>
          <a:prstGeom prst="rect">
            <a:avLst/>
          </a:prstGeom>
          <a:solidFill>
            <a:schemeClr val="tx2">
              <a:lumMod val="20000"/>
              <a:lumOff val="80000"/>
            </a:schemeClr>
          </a:solidFill>
        </p:spPr>
        <p:txBody>
          <a:bodyPr wrap="square" lIns="91440" tIns="45720" rIns="91440" bIns="45720">
            <a:spAutoFit/>
          </a:bodyPr>
          <a:lstStyle/>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15</a:t>
            </a:r>
            <a:r>
              <a:rPr lang="en-US" sz="20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fixing up this PPT for the final one for CCC website, since I lost the original.  This one has all the original animation I put in, plus the ccc slides.  31 is fixed – 39 is not, I can’t remember what Tim did.  But, I fixed the other stuff.  1030 pm.</a:t>
            </a:r>
          </a:p>
          <a:p>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Last minute edits from me:</a:t>
            </a:r>
          </a:p>
          <a:p>
            <a:pPr marL="457200" indent="-457200">
              <a:buFont typeface="+mj-lt"/>
              <a:buAutoNum type="arabicPeriod"/>
            </a:pPr>
            <a:r>
              <a:rPr lang="en-US" sz="2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Tersia</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wants this for her friend </a:t>
            </a:r>
            <a:r>
              <a:rPr lang="en-US" sz="2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antionette</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that is doing a study on </a:t>
            </a:r>
            <a:r>
              <a:rPr lang="en-US" sz="2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Neh</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on Wed – she hopes Miss A will see the logic of DAWN, so I’ll send it to her – I think it is about finished anyway.  Certainly nothing of great concern I don’t think.  I did some animation so I could send </a:t>
            </a:r>
            <a:r>
              <a:rPr lang="en-US" sz="2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Tersia</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the animated PPT … so do check the animation to make sure it is as you want … especially the underlining on all the quote images.</a:t>
            </a:r>
          </a:p>
          <a:p>
            <a:pPr marL="457200" indent="-457200">
              <a:buFont typeface="+mj-lt"/>
              <a:buAutoNum type="arabicPeriod"/>
            </a:pP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Dressed up slides 6, 36, 37 and 40 … and a few comment boxes on some grammar changes I made.</a:t>
            </a:r>
          </a:p>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That’s all from me … the rest is yours till I hear back from you. </a:t>
            </a:r>
          </a:p>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Charlene  315 pm  July 8</a:t>
            </a:r>
            <a:r>
              <a:rPr lang="en-US" sz="20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marL="457200" indent="-457200">
              <a:buFont typeface="+mj-lt"/>
              <a:buAutoNum type="arabicPeriod"/>
            </a:pPr>
            <a:endPar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493745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327" y="508001"/>
            <a:ext cx="11628582" cy="6037471"/>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ormAutofit/>
            <a:sp3d extrusionH="57150">
              <a:bevelT w="38100" h="38100"/>
            </a:sp3d>
          </a:bodyPr>
          <a:lstStyle/>
          <a:p>
            <a:pPr>
              <a:lnSpc>
                <a:spcPct val="115000"/>
              </a:lnSpc>
              <a:spcAft>
                <a:spcPts val="1000"/>
              </a:spcAft>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There are only 2 locations of this word </a:t>
            </a:r>
            <a:r>
              <a:rPr lang="en-US" sz="3600" b="1" dirty="0" err="1" smtClean="0">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sz="1400" baseline="-25000" dirty="0" smtClean="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Arial" panose="020B0604020202020204" pitchFamily="34" charset="0"/>
                <a:ea typeface="Calibri" panose="020F0502020204030204" pitchFamily="34" charset="0"/>
                <a:cs typeface="Times New Roman" panose="02020603050405020304" pitchFamily="18" charset="0"/>
              </a:rPr>
              <a:t>ל</a:t>
            </a:r>
            <a:r>
              <a:rPr lang="en-US" sz="1400" baseline="-25000" dirty="0" smtClean="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וֹ</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smtClean="0">
                <a:noFill/>
                <a:latin typeface="Calibri" panose="020F0502020204030204" pitchFamily="34" charset="0"/>
                <a:ea typeface="Calibri" panose="020F0502020204030204" pitchFamily="34" charset="0"/>
                <a:cs typeface="Times New Roman" panose="02020603050405020304" pitchFamily="18" charset="0"/>
              </a:rPr>
              <a:t>-</a:t>
            </a:r>
            <a:r>
              <a:rPr lang="en-US"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H6751 -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&lt;</a:t>
            </a:r>
            <a:r>
              <a:rPr lang="en-US" b="1" dirty="0" err="1"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tsalal</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&gt; {translated 	as - “getting dark”},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in Scripture.  </a:t>
            </a:r>
            <a:b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So let’s look at some definitions. </a:t>
            </a:r>
          </a:p>
          <a:p>
            <a:pPr>
              <a:lnSpc>
                <a:spcPct val="115000"/>
              </a:lnSpc>
              <a:spcAft>
                <a:spcPts val="1000"/>
              </a:spcAft>
            </a:pPr>
            <a:r>
              <a:rPr lang="en-US" sz="3600" b="1" dirty="0" err="1" smtClean="0">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sz="1400" baseline="-25000" dirty="0" smtClean="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Arial" panose="020B0604020202020204" pitchFamily="34" charset="0"/>
                <a:ea typeface="Calibri" panose="020F0502020204030204" pitchFamily="34" charset="0"/>
                <a:cs typeface="Times New Roman" panose="02020603050405020304" pitchFamily="18" charset="0"/>
              </a:rPr>
              <a:t>ל</a:t>
            </a:r>
            <a:r>
              <a:rPr lang="en-US" sz="1400" baseline="-25000" dirty="0" smtClean="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וֹ</a:t>
            </a:r>
            <a:r>
              <a:rPr lang="en-US" dirty="0" smtClean="0">
                <a:gradFill>
                  <a:gsLst>
                    <a:gs pos="34000">
                      <a:prstClr val="white">
                        <a:lumMod val="93000"/>
                      </a:prstClr>
                    </a:gs>
                    <a:gs pos="0">
                      <a:prstClr val="black">
                        <a:lumMod val="13000"/>
                        <a:lumOff val="87000"/>
                      </a:prstClr>
                    </a:gs>
                    <a:gs pos="100000">
                      <a:srgbClr val="FFDB82">
                        <a:lumMod val="0"/>
                        <a:lumOff val="100000"/>
                      </a:srgbClr>
                    </a:gs>
                  </a:gsLst>
                  <a:lin ang="4800000" scaled="0"/>
                </a:gradFill>
                <a:latin typeface="Calibri" panose="020F0502020204030204" pitchFamily="34" charset="0"/>
                <a:ea typeface="Calibri" panose="020F0502020204030204" pitchFamily="34" charset="0"/>
                <a:cs typeface="Times New Roman" panose="02020603050405020304" pitchFamily="18" charset="0"/>
              </a:rPr>
              <a:t> </a:t>
            </a:r>
            <a:r>
              <a:rPr lang="en-US" dirty="0" smtClean="0">
                <a:noFill/>
                <a:latin typeface="Calibri" panose="020F0502020204030204" pitchFamily="34" charset="0"/>
                <a:ea typeface="Calibri" panose="020F0502020204030204" pitchFamily="34" charset="0"/>
                <a:cs typeface="Times New Roman" panose="02020603050405020304" pitchFamily="18" charset="0"/>
              </a:rPr>
              <a:t>-</a:t>
            </a:r>
            <a:r>
              <a:rPr lang="en-US"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H6751 -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&lt;</a:t>
            </a:r>
            <a:r>
              <a:rPr lang="en-US" b="1" dirty="0" err="1"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tsalal</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&gt;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(because Strong’s is so popular, let’s </a:t>
            </a:r>
            <a:r>
              <a:rPr lang="en-US"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begin</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there.)</a:t>
            </a:r>
          </a:p>
          <a:p>
            <a:pPr marL="0" indent="0">
              <a:lnSpc>
                <a:spcPct val="115000"/>
              </a:lnSpc>
              <a:spcAft>
                <a:spcPts val="1000"/>
              </a:spcAft>
              <a:buNone/>
            </a:pPr>
            <a:r>
              <a:rPr lang="en-CA" b="1" dirty="0" smtClean="0"/>
              <a:t> </a:t>
            </a:r>
            <a:r>
              <a:rPr lang="he-IL" b="1" dirty="0" smtClean="0">
                <a:noFill/>
              </a:rPr>
              <a:t>צ</a:t>
            </a:r>
            <a:r>
              <a:rPr lang="he-IL" b="1" dirty="0" smtClean="0">
                <a:solidFill>
                  <a:srgbClr val="7030A0"/>
                </a:solidFill>
                <a:latin typeface="blbHebrew"/>
              </a:rPr>
              <a:t> צָלַל</a:t>
            </a:r>
            <a:endParaRPr lang="en-CA" b="1" dirty="0" smtClean="0">
              <a:solidFill>
                <a:srgbClr val="7030A0"/>
              </a:solidFill>
            </a:endParaRPr>
          </a:p>
          <a:p>
            <a:pPr marL="0" indent="0">
              <a:lnSpc>
                <a:spcPct val="115000"/>
              </a:lnSpc>
              <a:spcAft>
                <a:spcPts val="1000"/>
              </a:spcAft>
              <a:buNone/>
            </a:pPr>
            <a:r>
              <a:rPr lang="en-CA" dirty="0" smtClean="0">
                <a:solidFill>
                  <a:srgbClr val="7030A0"/>
                </a:solidFill>
              </a:rPr>
              <a:t> </a:t>
            </a:r>
            <a:r>
              <a:rPr lang="en-CA" sz="2400" dirty="0">
                <a:solidFill>
                  <a:schemeClr val="bg1"/>
                </a:solidFill>
              </a:rPr>
              <a:t/>
            </a:r>
            <a:br>
              <a:rPr lang="en-CA" sz="2400" dirty="0">
                <a:solidFill>
                  <a:schemeClr val="bg1"/>
                </a:solidFill>
              </a:rPr>
            </a:br>
            <a:endParaRPr lang="en-CA"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485582" y="654547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10</a:t>
            </a:fld>
            <a:endParaRPr lang="en-US" sz="1800" dirty="0">
              <a:solidFill>
                <a:schemeClr val="accent4">
                  <a:lumMod val="50000"/>
                </a:schemeClr>
              </a:solidFill>
            </a:endParaRPr>
          </a:p>
        </p:txBody>
      </p:sp>
      <p:sp>
        <p:nvSpPr>
          <p:cNvPr id="5" name="Rectangle 4"/>
          <p:cNvSpPr/>
          <p:nvPr/>
        </p:nvSpPr>
        <p:spPr>
          <a:xfrm>
            <a:off x="1228164" y="3125206"/>
            <a:ext cx="10211775" cy="1169551"/>
          </a:xfrm>
          <a:prstGeom prst="rect">
            <a:avLst/>
          </a:prstGeom>
          <a:solidFill>
            <a:schemeClr val="accent6">
              <a:lumMod val="20000"/>
              <a:lumOff val="80000"/>
            </a:schemeClr>
          </a:solidFill>
          <a:scene3d>
            <a:camera prst="orthographicFront"/>
            <a:lightRig rig="threePt" dir="t"/>
          </a:scene3d>
          <a:sp3d>
            <a:bevelT/>
          </a:sp3d>
        </p:spPr>
        <p:txBody>
          <a:bodyPr wrap="square">
            <a:spAutoFit/>
          </a:bodyPr>
          <a:lstStyle/>
          <a:p>
            <a:r>
              <a:rPr lang="en-US" sz="2400" b="1" dirty="0" smtClean="0">
                <a:solidFill>
                  <a:srgbClr val="002060"/>
                </a:solidFill>
              </a:rPr>
              <a:t>H6751  </a:t>
            </a:r>
            <a:r>
              <a:rPr lang="en-US" dirty="0" err="1" smtClean="0">
                <a:solidFill>
                  <a:srgbClr val="002060"/>
                </a:solidFill>
              </a:rPr>
              <a:t>tsalal</a:t>
            </a:r>
            <a:r>
              <a:rPr lang="en-US" dirty="0" smtClean="0">
                <a:solidFill>
                  <a:srgbClr val="002060"/>
                </a:solidFill>
              </a:rPr>
              <a:t> </a:t>
            </a:r>
            <a:r>
              <a:rPr lang="en-US" dirty="0">
                <a:solidFill>
                  <a:srgbClr val="002060"/>
                </a:solidFill>
              </a:rPr>
              <a:t>(</a:t>
            </a:r>
            <a:r>
              <a:rPr lang="en-US" dirty="0" err="1">
                <a:solidFill>
                  <a:srgbClr val="002060"/>
                </a:solidFill>
              </a:rPr>
              <a:t>tsaw-lal</a:t>
            </a:r>
            <a:r>
              <a:rPr lang="en-US" dirty="0">
                <a:solidFill>
                  <a:srgbClr val="002060"/>
                </a:solidFill>
              </a:rPr>
              <a:t>'); a primitive root [identical with </a:t>
            </a:r>
            <a:r>
              <a:rPr lang="en-US" b="1" dirty="0" smtClean="0">
                <a:solidFill>
                  <a:srgbClr val="002060"/>
                </a:solidFill>
              </a:rPr>
              <a:t>H6749</a:t>
            </a:r>
            <a:r>
              <a:rPr lang="en-US" dirty="0" smtClean="0">
                <a:solidFill>
                  <a:srgbClr val="002060"/>
                </a:solidFill>
              </a:rPr>
              <a:t> </a:t>
            </a:r>
            <a:r>
              <a:rPr lang="en-US" dirty="0">
                <a:solidFill>
                  <a:srgbClr val="002060"/>
                </a:solidFill>
              </a:rPr>
              <a:t>through the idea of hovering over (compare </a:t>
            </a:r>
            <a:r>
              <a:rPr lang="en-US" dirty="0" smtClean="0">
                <a:solidFill>
                  <a:srgbClr val="002060"/>
                </a:solidFill>
              </a:rPr>
              <a:t>H6754</a:t>
            </a:r>
            <a:r>
              <a:rPr lang="en-US" dirty="0">
                <a:solidFill>
                  <a:srgbClr val="002060"/>
                </a:solidFill>
              </a:rPr>
              <a:t>)]; </a:t>
            </a:r>
            <a:r>
              <a:rPr lang="en-US" sz="2800" b="1" dirty="0">
                <a:solidFill>
                  <a:srgbClr val="002060"/>
                </a:solidFill>
              </a:rPr>
              <a:t>to shade, as twilight or an opaque object</a:t>
            </a:r>
            <a:r>
              <a:rPr lang="en-US" sz="2800" b="1" dirty="0" smtClean="0">
                <a:solidFill>
                  <a:srgbClr val="002060"/>
                </a:solidFill>
              </a:rPr>
              <a:t>:</a:t>
            </a:r>
            <a:endParaRPr lang="en-US" b="1" dirty="0">
              <a:solidFill>
                <a:srgbClr val="002060"/>
              </a:solidFill>
            </a:endParaRPr>
          </a:p>
          <a:p>
            <a:r>
              <a:rPr lang="en-US" dirty="0">
                <a:solidFill>
                  <a:srgbClr val="002060"/>
                </a:solidFill>
              </a:rPr>
              <a:t>KJV - begin to be dark, shadowing</a:t>
            </a:r>
            <a:r>
              <a:rPr lang="en-US" dirty="0" smtClean="0">
                <a:solidFill>
                  <a:srgbClr val="002060"/>
                </a:solidFill>
              </a:rPr>
              <a:t>.</a:t>
            </a:r>
            <a:endParaRPr lang="en-US" dirty="0">
              <a:solidFill>
                <a:srgbClr val="002060"/>
              </a:solidFill>
            </a:endParaRPr>
          </a:p>
        </p:txBody>
      </p:sp>
      <p:sp>
        <p:nvSpPr>
          <p:cNvPr id="6" name="Rectangle 5"/>
          <p:cNvSpPr/>
          <p:nvPr/>
        </p:nvSpPr>
        <p:spPr>
          <a:xfrm>
            <a:off x="673259" y="4585985"/>
            <a:ext cx="10863587" cy="1770365"/>
          </a:xfrm>
          <a:prstGeom prst="rect">
            <a:avLst/>
          </a:prstGeom>
          <a:solidFill>
            <a:schemeClr val="tx2">
              <a:lumMod val="75000"/>
            </a:schemeClr>
          </a:solidFill>
          <a:ln w="57150">
            <a:solidFill>
              <a:srgbClr val="99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800" b="1" dirty="0">
                <a:noFill/>
              </a:rPr>
              <a:t>צ</a:t>
            </a:r>
            <a:r>
              <a:rPr lang="he-IL" sz="2800" b="1" dirty="0">
                <a:solidFill>
                  <a:srgbClr val="7030A0"/>
                </a:solidFill>
                <a:latin typeface="blbHebrew"/>
              </a:rPr>
              <a:t> </a:t>
            </a:r>
            <a:r>
              <a:rPr lang="he-IL" sz="2800" b="1" dirty="0" smtClean="0">
                <a:solidFill>
                  <a:srgbClr val="7030A0"/>
                </a:solidFill>
                <a:latin typeface="blbHebrew"/>
              </a:rPr>
              <a:t>צָלַל</a:t>
            </a:r>
            <a:r>
              <a:rPr lang="en-CA" sz="2800" b="1" dirty="0" smtClean="0">
                <a:solidFill>
                  <a:srgbClr val="7030A0"/>
                </a:solidFill>
                <a:latin typeface="blbHebrew"/>
              </a:rPr>
              <a:t>H6749  Primitive Root</a:t>
            </a:r>
          </a:p>
          <a:p>
            <a:pPr algn="ctr"/>
            <a:r>
              <a:rPr lang="he-IL" sz="2800" dirty="0" smtClean="0">
                <a:solidFill>
                  <a:srgbClr val="7030A0"/>
                </a:solidFill>
                <a:latin typeface="arial" panose="020B0604020202020204" pitchFamily="34" charset="0"/>
              </a:rPr>
              <a:t> </a:t>
            </a:r>
            <a:r>
              <a:rPr lang="en-CA" sz="2800" b="1" dirty="0" err="1">
                <a:solidFill>
                  <a:srgbClr val="7030A0"/>
                </a:solidFill>
                <a:latin typeface="arial" panose="020B0604020202020204" pitchFamily="34" charset="0"/>
              </a:rPr>
              <a:t>tsâlal</a:t>
            </a:r>
            <a:r>
              <a:rPr lang="en-CA" sz="2800" b="1" dirty="0">
                <a:solidFill>
                  <a:srgbClr val="7030A0"/>
                </a:solidFill>
                <a:latin typeface="arial" panose="020B0604020202020204" pitchFamily="34" charset="0"/>
              </a:rPr>
              <a:t>,</a:t>
            </a:r>
            <a:r>
              <a:rPr lang="en-CA" sz="2800" b="1" dirty="0">
                <a:solidFill>
                  <a:srgbClr val="7030A0"/>
                </a:solidFill>
              </a:rPr>
              <a:t> </a:t>
            </a:r>
            <a:r>
              <a:rPr lang="en-CA" sz="2800" dirty="0">
                <a:solidFill>
                  <a:srgbClr val="7030A0"/>
                </a:solidFill>
              </a:rPr>
              <a:t> </a:t>
            </a:r>
            <a:r>
              <a:rPr lang="en-CA" sz="2800" dirty="0" err="1">
                <a:solidFill>
                  <a:prstClr val="black"/>
                </a:solidFill>
              </a:rPr>
              <a:t>tsaw-lal</a:t>
            </a:r>
            <a:r>
              <a:rPr lang="en-CA" sz="2800" dirty="0">
                <a:solidFill>
                  <a:prstClr val="black"/>
                </a:solidFill>
              </a:rPr>
              <a:t>'; a primitive root; properly, </a:t>
            </a:r>
            <a:r>
              <a:rPr lang="en-CA" sz="2800" b="1" dirty="0">
                <a:ln>
                  <a:solidFill>
                    <a:srgbClr val="0000FF"/>
                  </a:solidFill>
                </a:ln>
                <a:solidFill>
                  <a:srgbClr val="9900FF"/>
                </a:solidFill>
                <a:effectLst>
                  <a:glow rad="88900">
                    <a:srgbClr val="00FF99"/>
                  </a:glow>
                </a:effectLst>
              </a:rPr>
              <a:t>to tumble down, i.e. settle </a:t>
            </a:r>
            <a:r>
              <a:rPr lang="en-CA" sz="2800" b="1" dirty="0" smtClean="0">
                <a:ln>
                  <a:solidFill>
                    <a:srgbClr val="0000FF"/>
                  </a:solidFill>
                </a:ln>
                <a:solidFill>
                  <a:srgbClr val="9900FF"/>
                </a:solidFill>
                <a:effectLst>
                  <a:glow rad="88900">
                    <a:srgbClr val="00FF99"/>
                  </a:glow>
                </a:effectLst>
              </a:rPr>
              <a:t>by </a:t>
            </a:r>
            <a:r>
              <a:rPr lang="en-CA" sz="2800" b="1" dirty="0">
                <a:ln>
                  <a:solidFill>
                    <a:srgbClr val="0000FF"/>
                  </a:solidFill>
                </a:ln>
                <a:solidFill>
                  <a:srgbClr val="9900FF"/>
                </a:solidFill>
                <a:effectLst>
                  <a:glow rad="88900">
                    <a:srgbClr val="00FF99"/>
                  </a:glow>
                </a:effectLst>
              </a:rPr>
              <a:t>a waving motion:—sink.  </a:t>
            </a:r>
            <a:r>
              <a:rPr lang="en-CA" sz="2800" b="1" dirty="0" smtClean="0">
                <a:ln>
                  <a:solidFill>
                    <a:srgbClr val="0000FF"/>
                  </a:solidFill>
                </a:ln>
                <a:solidFill>
                  <a:srgbClr val="9900FF"/>
                </a:solidFill>
                <a:effectLst>
                  <a:glow rad="88900">
                    <a:srgbClr val="00FF99"/>
                  </a:glow>
                </a:effectLst>
              </a:rPr>
              <a:t> </a:t>
            </a:r>
            <a:r>
              <a:rPr lang="en-CA" sz="2800" dirty="0" smtClean="0">
                <a:solidFill>
                  <a:prstClr val="black"/>
                </a:solidFill>
              </a:rPr>
              <a:t>Compare </a:t>
            </a:r>
            <a:r>
              <a:rPr lang="en-CA" sz="2800" dirty="0">
                <a:gradFill>
                  <a:gsLst>
                    <a:gs pos="34000">
                      <a:prstClr val="white">
                        <a:lumMod val="93000"/>
                      </a:prstClr>
                    </a:gs>
                    <a:gs pos="0">
                      <a:prstClr val="black">
                        <a:lumMod val="13000"/>
                        <a:lumOff val="87000"/>
                      </a:prstClr>
                    </a:gs>
                    <a:gs pos="100000">
                      <a:srgbClr val="FFDB82">
                        <a:lumMod val="0"/>
                        <a:lumOff val="100000"/>
                      </a:srgbClr>
                    </a:gs>
                  </a:gsLst>
                  <a:lin ang="4800000" scaled="0"/>
                </a:gradFill>
                <a:hlinkClick r:id="rId2" tooltip="Strong's H6750"/>
              </a:rPr>
              <a:t>H6750</a:t>
            </a:r>
            <a:r>
              <a:rPr lang="en-CA" sz="2800" dirty="0">
                <a:solidFill>
                  <a:srgbClr val="860000"/>
                </a:solidFill>
              </a:rPr>
              <a:t>,</a:t>
            </a:r>
            <a:r>
              <a:rPr lang="en-CA" sz="2800" dirty="0">
                <a:gradFill>
                  <a:gsLst>
                    <a:gs pos="34000">
                      <a:prstClr val="white">
                        <a:lumMod val="93000"/>
                      </a:prstClr>
                    </a:gs>
                    <a:gs pos="0">
                      <a:prstClr val="black">
                        <a:lumMod val="13000"/>
                        <a:lumOff val="87000"/>
                      </a:prstClr>
                    </a:gs>
                    <a:gs pos="100000">
                      <a:srgbClr val="FFDB82">
                        <a:lumMod val="0"/>
                        <a:lumOff val="100000"/>
                      </a:srgbClr>
                    </a:gs>
                  </a:gsLst>
                  <a:lin ang="4800000" scaled="0"/>
                </a:gradFill>
              </a:rPr>
              <a:t> </a:t>
            </a:r>
            <a:r>
              <a:rPr lang="en-CA" sz="2800" dirty="0">
                <a:gradFill>
                  <a:gsLst>
                    <a:gs pos="34000">
                      <a:prstClr val="white">
                        <a:lumMod val="93000"/>
                      </a:prstClr>
                    </a:gs>
                    <a:gs pos="0">
                      <a:prstClr val="black">
                        <a:lumMod val="13000"/>
                        <a:lumOff val="87000"/>
                      </a:prstClr>
                    </a:gs>
                    <a:gs pos="100000">
                      <a:srgbClr val="FFDB82">
                        <a:lumMod val="0"/>
                        <a:lumOff val="100000"/>
                      </a:srgbClr>
                    </a:gs>
                  </a:gsLst>
                  <a:lin ang="4800000" scaled="0"/>
                </a:gradFill>
                <a:hlinkClick r:id="rId3" tooltip="Strong's H6751"/>
              </a:rPr>
              <a:t>H6751</a:t>
            </a:r>
            <a:r>
              <a:rPr lang="en-CA" sz="2800" dirty="0">
                <a:solidFill>
                  <a:srgbClr val="860000"/>
                </a:solidFill>
              </a:rPr>
              <a:t>.</a:t>
            </a:r>
            <a:r>
              <a:rPr lang="en-CA" sz="2800" dirty="0">
                <a:gradFill>
                  <a:gsLst>
                    <a:gs pos="34000">
                      <a:prstClr val="white">
                        <a:lumMod val="93000"/>
                      </a:prstClr>
                    </a:gs>
                    <a:gs pos="0">
                      <a:prstClr val="black">
                        <a:lumMod val="13000"/>
                        <a:lumOff val="87000"/>
                      </a:prstClr>
                    </a:gs>
                    <a:gs pos="100000">
                      <a:srgbClr val="FFDB82">
                        <a:lumMod val="0"/>
                        <a:lumOff val="100000"/>
                      </a:srgbClr>
                    </a:gs>
                  </a:gsLst>
                  <a:lin ang="4800000" scaled="0"/>
                </a:gradFill>
              </a:rPr>
              <a:t>  		</a:t>
            </a:r>
            <a:r>
              <a:rPr lang="en-CA" sz="2400" b="1" i="1" dirty="0">
                <a:solidFill>
                  <a:prstClr val="black"/>
                </a:solidFill>
              </a:rPr>
              <a:t>Strong’s</a:t>
            </a:r>
            <a:endParaRPr lang="en-CA" b="1" i="1" dirty="0"/>
          </a:p>
        </p:txBody>
      </p:sp>
      <p:sp>
        <p:nvSpPr>
          <p:cNvPr id="7" name="Rounded Rectangle 6"/>
          <p:cNvSpPr/>
          <p:nvPr/>
        </p:nvSpPr>
        <p:spPr>
          <a:xfrm>
            <a:off x="4959626" y="3548956"/>
            <a:ext cx="1302026" cy="443620"/>
          </a:xfrm>
          <a:prstGeom prst="roundRect">
            <a:avLst/>
          </a:prstGeom>
          <a:no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07438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709" y="403290"/>
            <a:ext cx="11628582" cy="6142182"/>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a:sp3d extrusionH="57150">
              <a:bevelT w="38100" h="38100"/>
            </a:sp3d>
          </a:bodyPr>
          <a:lstStyle/>
          <a:p>
            <a:pPr>
              <a:lnSpc>
                <a:spcPct val="115000"/>
              </a:lnSpc>
              <a:spcAft>
                <a:spcPts val="1000"/>
              </a:spcAft>
            </a:pPr>
            <a:r>
              <a:rPr lang="he-IL" b="1" dirty="0" smtClean="0">
                <a:solidFill>
                  <a:srgbClr val="7030A0"/>
                </a:solidFill>
                <a:latin typeface="blbHebrew"/>
              </a:rPr>
              <a:t> צָלַל</a:t>
            </a:r>
            <a:r>
              <a:rPr lang="en-CA" b="1" dirty="0" smtClean="0">
                <a:solidFill>
                  <a:srgbClr val="7030A0"/>
                </a:solidFill>
                <a:latin typeface="blbHebrew"/>
              </a:rPr>
              <a:t>H6750  </a:t>
            </a:r>
            <a:r>
              <a:rPr lang="en-CA" dirty="0" smtClean="0">
                <a:solidFill>
                  <a:schemeClr val="bg1"/>
                </a:solidFill>
              </a:rPr>
              <a:t>a primitive root [rather ident. </a:t>
            </a:r>
            <a:r>
              <a:rPr lang="en-CA" dirty="0">
                <a:solidFill>
                  <a:schemeClr val="bg1"/>
                </a:solidFill>
              </a:rPr>
              <a:t>w</a:t>
            </a:r>
            <a:r>
              <a:rPr lang="en-CA" dirty="0" smtClean="0">
                <a:solidFill>
                  <a:schemeClr val="bg1"/>
                </a:solidFill>
              </a:rPr>
              <a:t>ith 6749 through the idea of 	vibration]; to tinkle, </a:t>
            </a:r>
            <a:r>
              <a:rPr lang="en-CA" dirty="0" err="1" smtClean="0">
                <a:solidFill>
                  <a:schemeClr val="bg1"/>
                </a:solidFill>
              </a:rPr>
              <a:t>ie</a:t>
            </a:r>
            <a:r>
              <a:rPr lang="en-CA" dirty="0" smtClean="0">
                <a:solidFill>
                  <a:schemeClr val="bg1"/>
                </a:solidFill>
              </a:rPr>
              <a:t>. rattle together (</a:t>
            </a:r>
            <a:r>
              <a:rPr lang="en-CA" u="sng" dirty="0" smtClean="0">
                <a:solidFill>
                  <a:srgbClr val="FF0066"/>
                </a:solidFill>
              </a:rPr>
              <a:t>as the ears reddening with </a:t>
            </a:r>
            <a:r>
              <a:rPr lang="en-CA" dirty="0" smtClean="0">
                <a:solidFill>
                  <a:srgbClr val="FF0066"/>
                </a:solidFill>
              </a:rPr>
              <a:t>	</a:t>
            </a:r>
            <a:r>
              <a:rPr lang="en-CA" u="sng" dirty="0" smtClean="0">
                <a:solidFill>
                  <a:srgbClr val="FF0066"/>
                </a:solidFill>
              </a:rPr>
              <a:t>shame</a:t>
            </a:r>
            <a:r>
              <a:rPr lang="en-CA" dirty="0" smtClean="0">
                <a:solidFill>
                  <a:srgbClr val="FF0066"/>
                </a:solidFill>
              </a:rPr>
              <a:t>,</a:t>
            </a:r>
            <a:r>
              <a:rPr lang="en-CA" dirty="0" smtClean="0">
                <a:solidFill>
                  <a:schemeClr val="bg1"/>
                </a:solidFill>
              </a:rPr>
              <a:t> or teeth chattering with fear): - quiver, tingle                    </a:t>
            </a:r>
            <a:r>
              <a:rPr lang="en-CA" sz="2000" i="1" dirty="0" smtClean="0">
                <a:solidFill>
                  <a:schemeClr val="bg1"/>
                </a:solidFill>
              </a:rPr>
              <a:t>Strong’s</a:t>
            </a:r>
            <a:endParaRPr lang="en-CA" sz="2000" i="1" dirty="0">
              <a:solidFill>
                <a:schemeClr val="bg1"/>
              </a:solidFill>
            </a:endParaRPr>
          </a:p>
          <a:p>
            <a:pPr marL="0" indent="0">
              <a:lnSpc>
                <a:spcPct val="115000"/>
              </a:lnSpc>
              <a:spcAft>
                <a:spcPts val="1000"/>
              </a:spcAft>
              <a:buNone/>
            </a:pPr>
            <a:r>
              <a:rPr lang="en-CA" dirty="0" smtClean="0">
                <a:solidFill>
                  <a:srgbClr val="7030A0"/>
                </a:solidFill>
              </a:rPr>
              <a:t> </a:t>
            </a:r>
            <a:r>
              <a:rPr lang="en-CA" sz="2400" dirty="0">
                <a:solidFill>
                  <a:schemeClr val="bg1"/>
                </a:solidFill>
              </a:rPr>
              <a:t/>
            </a:r>
            <a:br>
              <a:rPr lang="en-CA" sz="2400" dirty="0">
                <a:solidFill>
                  <a:schemeClr val="bg1"/>
                </a:solidFill>
              </a:rPr>
            </a:br>
            <a:r>
              <a:rPr lang="en-CA" dirty="0" err="1" smtClean="0">
                <a:solidFill>
                  <a:srgbClr val="009999"/>
                </a:solidFill>
                <a:latin typeface="Calibri" panose="020F0502020204030204" pitchFamily="34" charset="0"/>
                <a:ea typeface="Calibri" panose="020F0502020204030204" pitchFamily="34" charset="0"/>
                <a:cs typeface="Times New Roman" panose="02020603050405020304" pitchFamily="18" charset="0"/>
              </a:rPr>
              <a:t>Gesenius</a:t>
            </a:r>
            <a:r>
              <a:rPr lang="en-CA" dirty="0" smtClean="0">
                <a:solidFill>
                  <a:srgbClr val="009999"/>
                </a:solidFill>
                <a:latin typeface="Calibri" panose="020F0502020204030204" pitchFamily="34" charset="0"/>
                <a:ea typeface="Calibri" panose="020F0502020204030204" pitchFamily="34" charset="0"/>
                <a:cs typeface="Times New Roman" panose="02020603050405020304" pitchFamily="18" charset="0"/>
              </a:rPr>
              <a:t> Hebrew </a:t>
            </a:r>
            <a:r>
              <a:rPr lang="en-CA" dirty="0" err="1" smtClean="0">
                <a:solidFill>
                  <a:srgbClr val="009999"/>
                </a:solidFill>
                <a:latin typeface="Calibri" panose="020F0502020204030204" pitchFamily="34" charset="0"/>
                <a:ea typeface="Calibri" panose="020F0502020204030204" pitchFamily="34" charset="0"/>
                <a:cs typeface="Times New Roman" panose="02020603050405020304" pitchFamily="18" charset="0"/>
              </a:rPr>
              <a:t>Chaldee</a:t>
            </a:r>
            <a:r>
              <a:rPr lang="en-CA" dirty="0" smtClean="0">
                <a:solidFill>
                  <a:srgbClr val="009999"/>
                </a:solidFill>
                <a:latin typeface="Calibri" panose="020F0502020204030204" pitchFamily="34" charset="0"/>
                <a:ea typeface="Calibri" panose="020F0502020204030204" pitchFamily="34" charset="0"/>
                <a:cs typeface="Times New Roman" panose="02020603050405020304" pitchFamily="18" charset="0"/>
              </a:rPr>
              <a:t> Lexicon. </a:t>
            </a:r>
            <a:r>
              <a:rPr lang="he-IL" b="1" dirty="0" smtClean="0">
                <a:noFill/>
              </a:rPr>
              <a:t>צ</a:t>
            </a:r>
            <a:r>
              <a:rPr lang="he-IL" b="1" dirty="0" smtClean="0">
                <a:solidFill>
                  <a:srgbClr val="7030A0"/>
                </a:solidFill>
                <a:latin typeface="blbHebrew"/>
              </a:rPr>
              <a:t> צָלַל</a:t>
            </a:r>
            <a:r>
              <a:rPr lang="he-IL" dirty="0" smtClean="0">
                <a:solidFill>
                  <a:srgbClr val="7030A0"/>
                </a:solidFill>
                <a:latin typeface="arial" panose="020B0604020202020204" pitchFamily="34" charset="0"/>
              </a:rPr>
              <a:t> </a:t>
            </a:r>
            <a:r>
              <a:rPr lang="en-CA" b="1" dirty="0" err="1" smtClean="0">
                <a:solidFill>
                  <a:srgbClr val="7030A0"/>
                </a:solidFill>
                <a:latin typeface="arial" panose="020B0604020202020204" pitchFamily="34" charset="0"/>
              </a:rPr>
              <a:t>tsâlal</a:t>
            </a:r>
            <a:r>
              <a:rPr lang="en-CA" b="1" dirty="0" smtClean="0">
                <a:solidFill>
                  <a:srgbClr val="7030A0"/>
                </a:solidFill>
                <a:latin typeface="arial" panose="020B0604020202020204" pitchFamily="34" charset="0"/>
              </a:rPr>
              <a:t>,</a:t>
            </a:r>
            <a:r>
              <a:rPr lang="en-CA" b="1" dirty="0" smtClean="0">
                <a:solidFill>
                  <a:srgbClr val="7030A0"/>
                </a:solidFill>
              </a:rPr>
              <a:t>   </a:t>
            </a:r>
            <a:r>
              <a:rPr lang="en-CA" b="1" dirty="0" smtClean="0">
                <a:solidFill>
                  <a:srgbClr val="00B050"/>
                </a:solidFill>
              </a:rPr>
              <a:t>H6751</a:t>
            </a:r>
            <a:r>
              <a:rPr lang="en-CA" dirty="0" smtClean="0">
                <a:solidFill>
                  <a:srgbClr val="00B050"/>
                </a:solidFill>
              </a:rPr>
              <a:t>  - </a:t>
            </a:r>
            <a:br>
              <a:rPr lang="en-CA" dirty="0" smtClean="0">
                <a:solidFill>
                  <a:srgbClr val="00B050"/>
                </a:solidFill>
              </a:rPr>
            </a:br>
            <a:r>
              <a:rPr lang="en-CA" dirty="0" smtClean="0">
                <a:solidFill>
                  <a:srgbClr val="00B050"/>
                </a:solidFill>
              </a:rPr>
              <a:t>	</a:t>
            </a:r>
            <a:r>
              <a:rPr lang="en-CA" b="1" dirty="0" smtClean="0">
                <a:solidFill>
                  <a:srgbClr val="00B050"/>
                </a:solidFill>
              </a:rPr>
              <a:t>to be rolled down, to roll oneself.  </a:t>
            </a:r>
            <a:r>
              <a:rPr lang="en-CA" dirty="0" smtClean="0">
                <a:solidFill>
                  <a:schemeClr val="bg1"/>
                </a:solidFill>
              </a:rPr>
              <a:t>[</a:t>
            </a:r>
            <a:r>
              <a:rPr lang="en-CA" dirty="0" err="1" smtClean="0">
                <a:solidFill>
                  <a:schemeClr val="bg1"/>
                </a:solidFill>
              </a:rPr>
              <a:t>Gesenius</a:t>
            </a:r>
            <a:r>
              <a:rPr lang="en-CA" dirty="0" smtClean="0">
                <a:solidFill>
                  <a:schemeClr val="bg1"/>
                </a:solidFill>
              </a:rPr>
              <a:t> then references </a:t>
            </a:r>
            <a:br>
              <a:rPr lang="en-CA" dirty="0" smtClean="0">
                <a:solidFill>
                  <a:schemeClr val="bg1"/>
                </a:solidFill>
              </a:rPr>
            </a:br>
            <a:r>
              <a:rPr lang="en-CA" dirty="0" smtClean="0">
                <a:solidFill>
                  <a:schemeClr val="bg1"/>
                </a:solidFill>
              </a:rPr>
              <a:t>            Judges 7:13 and the round cake of barley bread which rolled down       </a:t>
            </a:r>
            <a:br>
              <a:rPr lang="en-CA" dirty="0" smtClean="0">
                <a:solidFill>
                  <a:schemeClr val="bg1"/>
                </a:solidFill>
              </a:rPr>
            </a:br>
            <a:r>
              <a:rPr lang="en-CA" dirty="0" smtClean="0">
                <a:solidFill>
                  <a:schemeClr val="bg1"/>
                </a:solidFill>
              </a:rPr>
              <a:t>            the slope in the </a:t>
            </a:r>
            <a:r>
              <a:rPr lang="en-CA" dirty="0" err="1" smtClean="0">
                <a:solidFill>
                  <a:schemeClr val="bg1"/>
                </a:solidFill>
              </a:rPr>
              <a:t>Midyanite’s</a:t>
            </a:r>
            <a:r>
              <a:rPr lang="en-CA" dirty="0" smtClean="0">
                <a:solidFill>
                  <a:schemeClr val="bg1"/>
                </a:solidFill>
              </a:rPr>
              <a:t> dream.]  </a:t>
            </a:r>
            <a:endParaRPr lang="en-CA"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485582" y="654547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11</a:t>
            </a:fld>
            <a:endParaRPr lang="en-US" sz="1800" dirty="0">
              <a:solidFill>
                <a:schemeClr val="accent4">
                  <a:lumMod val="50000"/>
                </a:schemeClr>
              </a:solidFill>
            </a:endParaRPr>
          </a:p>
        </p:txBody>
      </p:sp>
    </p:spTree>
    <p:extLst>
      <p:ext uri="{BB962C8B-B14F-4D97-AF65-F5344CB8AC3E}">
        <p14:creationId xmlns:p14="http://schemas.microsoft.com/office/powerpoint/2010/main" val="858715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17695"/>
            <a:ext cx="11665527" cy="6572816"/>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oAutofit/>
            <a:sp3d extrusionH="57150">
              <a:bevelT w="38100" h="38100"/>
            </a:sp3d>
          </a:bodyPr>
          <a:lstStyle/>
          <a:p>
            <a:pPr>
              <a:lnSpc>
                <a:spcPct val="115000"/>
              </a:lnSpc>
              <a:spcAft>
                <a:spcPts val="1000"/>
              </a:spcAft>
            </a:pPr>
            <a:r>
              <a:rPr lang="en-CA" b="1" dirty="0" err="1" smtClean="0">
                <a:solidFill>
                  <a:srgbClr val="009999"/>
                </a:solidFill>
                <a:latin typeface="Calibri" panose="020F0502020204030204" pitchFamily="34" charset="0"/>
                <a:ea typeface="Calibri" panose="020F0502020204030204" pitchFamily="34" charset="0"/>
                <a:cs typeface="Times New Roman" panose="02020603050405020304" pitchFamily="18" charset="0"/>
              </a:rPr>
              <a:t>Gesenius</a:t>
            </a:r>
            <a:r>
              <a:rPr lang="en-CA" b="1" dirty="0" smtClean="0">
                <a:solidFill>
                  <a:srgbClr val="009999"/>
                </a:solidFill>
                <a:latin typeface="Calibri" panose="020F0502020204030204" pitchFamily="34" charset="0"/>
                <a:ea typeface="Calibri" panose="020F0502020204030204" pitchFamily="34" charset="0"/>
                <a:cs typeface="Times New Roman" panose="02020603050405020304" pitchFamily="18" charset="0"/>
              </a:rPr>
              <a:t> continues</a:t>
            </a:r>
            <a:r>
              <a:rPr lang="en-CA" dirty="0" smtClean="0">
                <a:solidFill>
                  <a:srgbClr val="009999"/>
                </a:solidFill>
                <a:latin typeface="Calibri" panose="020F0502020204030204" pitchFamily="34" charset="0"/>
                <a:ea typeface="Calibri" panose="020F0502020204030204" pitchFamily="34" charset="0"/>
                <a:cs typeface="Times New Roman" panose="02020603050405020304" pitchFamily="18" charset="0"/>
              </a:rPr>
              <a:t>:</a:t>
            </a:r>
            <a:r>
              <a:rPr lang="en-US"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 </a:t>
            </a:r>
            <a:r>
              <a:rPr lang="en-US"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verb</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occurs once, in </a:t>
            </a:r>
            <a:r>
              <a:rPr lang="en-US"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Exodus 15:10,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“they are </a:t>
            </a:r>
            <a:r>
              <a:rPr lang="en-US"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rolled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down</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like lead.”  To be hid, to disappear.  </a:t>
            </a:r>
            <a:b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(The Arabic – is to perish, to be hid, to disappear.  IV  pass, to be buried,  	all from the idea of tumbling </a:t>
            </a:r>
            <a:r>
              <a:rPr lang="en-US"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downwards</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 question now is, speaking of the darkness mentioned in </a:t>
            </a:r>
            <a:r>
              <a:rPr lang="en-US"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Nehemiah 13:19,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can we see a connection of meaning in this specific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darkness</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making a 	</a:t>
            </a:r>
            <a:r>
              <a:rPr lang="en-US"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downward course to ground level</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br>
              <a:rPr lang="en-US"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2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en-US" sz="2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en-US" sz="2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Was the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darkness</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of Nehemiah “tumbling down a slope”?  </a:t>
            </a:r>
            <a:b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Where</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was this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darkness</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originating from?  </a:t>
            </a:r>
            <a:b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Was this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darkness</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progressively being pressed downwards? </a:t>
            </a:r>
            <a:b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If so, could it be a celestial event caused the downward force?</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3" descr="C:\Users\Rae\Desktop\Art on Desktop\white man clip art\yellow-blue smiley faces\smiley face - no 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5548" y="4310848"/>
            <a:ext cx="1843088" cy="2014538"/>
          </a:xfrm>
          <a:prstGeom prst="snip2DiagRect">
            <a:avLst/>
          </a:prstGeom>
          <a:solidFill>
            <a:srgbClr val="FFFFFF">
              <a:shade val="85000"/>
            </a:srgbClr>
          </a:solidFill>
          <a:ln w="889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5" name="Slide Number Placeholder 4"/>
          <p:cNvSpPr txBox="1">
            <a:spLocks/>
          </p:cNvSpPr>
          <p:nvPr/>
        </p:nvSpPr>
        <p:spPr>
          <a:xfrm>
            <a:off x="9500824" y="655801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12</a:t>
            </a:fld>
            <a:endParaRPr lang="en-US" sz="1800" dirty="0">
              <a:solidFill>
                <a:schemeClr val="accent4">
                  <a:lumMod val="50000"/>
                </a:schemeClr>
              </a:solidFill>
            </a:endParaRPr>
          </a:p>
        </p:txBody>
      </p:sp>
      <p:sp>
        <p:nvSpPr>
          <p:cNvPr id="2" name="Rectangle 1"/>
          <p:cNvSpPr/>
          <p:nvPr/>
        </p:nvSpPr>
        <p:spPr>
          <a:xfrm>
            <a:off x="1235676" y="3674114"/>
            <a:ext cx="8288570" cy="960756"/>
          </a:xfrm>
          <a:prstGeom prst="rect">
            <a:avLst/>
          </a:prstGeom>
          <a:solidFill>
            <a:schemeClr val="tx1">
              <a:lumMod val="85000"/>
            </a:schemeClr>
          </a:solidFill>
          <a:ln w="57150">
            <a:solidFill>
              <a:srgbClr val="FF66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Or</a:t>
            </a:r>
            <a:r>
              <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  was </a:t>
            </a:r>
            <a:r>
              <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darkness </a:t>
            </a:r>
            <a:r>
              <a:rPr lang="en-US" sz="28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from a physical obstruction</a:t>
            </a:r>
            <a:r>
              <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8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n-US" sz="28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br>
              <a:rPr lang="en-US" sz="28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sz="28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8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(shadows</a:t>
            </a:r>
            <a:r>
              <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already on </a:t>
            </a:r>
            <a:r>
              <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ground,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and </a:t>
            </a:r>
            <a:r>
              <a:rPr lang="en-US" sz="2800" b="1" dirty="0" smtClean="0">
                <a:solidFill>
                  <a:srgbClr val="000000"/>
                </a:solidFill>
                <a:effectLst>
                  <a:glow rad="76200">
                    <a:srgbClr val="00FF00"/>
                  </a:glow>
                </a:effectLst>
                <a:latin typeface="Calibri" panose="020F0502020204030204" pitchFamily="34" charset="0"/>
                <a:ea typeface="Calibri" panose="020F0502020204030204" pitchFamily="34" charset="0"/>
                <a:cs typeface="Times New Roman" panose="02020603050405020304" pitchFamily="18" charset="0"/>
              </a:rPr>
              <a:t>RISING?</a:t>
            </a:r>
            <a:endParaRPr lang="en-CA" dirty="0"/>
          </a:p>
        </p:txBody>
      </p:sp>
    </p:spTree>
    <p:extLst>
      <p:ext uri="{BB962C8B-B14F-4D97-AF65-F5344CB8AC3E}">
        <p14:creationId xmlns:p14="http://schemas.microsoft.com/office/powerpoint/2010/main" val="3917942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par>
                                <p:cTn id="8" presetID="31" presetClass="entr" presetSubtype="0" fill="hold" nodeType="withEffect">
                                  <p:stCondLst>
                                    <p:cond delay="3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146" y="427383"/>
            <a:ext cx="11665527" cy="5912689"/>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ln w="28575">
            <a:solidFill>
              <a:schemeClr val="tx1"/>
            </a:solidFill>
          </a:ln>
          <a:scene3d>
            <a:camera prst="orthographicFront"/>
            <a:lightRig rig="threePt" dir="t"/>
          </a:scene3d>
          <a:sp3d>
            <a:bevelT/>
          </a:sp3d>
        </p:spPr>
        <p:txBody>
          <a:bodyPr/>
          <a:lstStyle/>
          <a:p>
            <a:pPr lvl="0">
              <a:lnSpc>
                <a:spcPct val="115000"/>
              </a:lnSpc>
              <a:spcAft>
                <a:spcPts val="1000"/>
              </a:spcAft>
            </a:pPr>
            <a:r>
              <a:rPr lang="en-US" b="1" dirty="0" smtClean="0">
                <a:solidFill>
                  <a:schemeClr val="bg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 Hebrew Lexicon   by J Parkhurst (1773)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en-C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9157" t="27769" r="49843" b="31335"/>
          <a:stretch/>
        </p:blipFill>
        <p:spPr bwMode="auto">
          <a:xfrm>
            <a:off x="424903" y="1632329"/>
            <a:ext cx="5215738" cy="3870414"/>
          </a:xfrm>
          <a:prstGeom prst="rect">
            <a:avLst/>
          </a:prstGeom>
          <a:ln>
            <a:noFill/>
          </a:ln>
          <a:scene3d>
            <a:camera prst="orthographicFront"/>
            <a:lightRig rig="threePt" dir="t"/>
          </a:scene3d>
          <a:sp3d>
            <a:bevelT/>
          </a:sp3d>
          <a:extLst>
            <a:ext uri="{53640926-AAD7-44D8-BBD7-CCE9431645EC}">
              <a14:shadowObscured xmlns:a14="http://schemas.microsoft.com/office/drawing/2010/main"/>
            </a:ext>
          </a:extLst>
        </p:spPr>
      </p:pic>
      <p:sp>
        <p:nvSpPr>
          <p:cNvPr id="7" name="Rectangle 6"/>
          <p:cNvSpPr/>
          <p:nvPr/>
        </p:nvSpPr>
        <p:spPr>
          <a:xfrm>
            <a:off x="5964458" y="1838782"/>
            <a:ext cx="5693028" cy="3473120"/>
          </a:xfrm>
          <a:prstGeom prst="rect">
            <a:avLst/>
          </a:prstGeom>
          <a:ln w="38100">
            <a:solidFill>
              <a:srgbClr val="990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i="1" dirty="0" smtClean="0">
                <a:ln>
                  <a:solidFill>
                    <a:srgbClr val="0000FF"/>
                  </a:solidFill>
                </a:ln>
                <a:solidFill>
                  <a:srgbClr val="FF66FF"/>
                </a:solidFill>
                <a:latin typeface="Comic Sans MS" panose="030F0702030302020204" pitchFamily="66" charset="0"/>
              </a:rPr>
              <a:t>Note: </a:t>
            </a:r>
            <a:r>
              <a:rPr lang="en-CA" sz="2400" dirty="0" smtClean="0">
                <a:solidFill>
                  <a:schemeClr val="bg1"/>
                </a:solidFill>
              </a:rPr>
              <a:t>Parkhurst indicates clearly that this word can indicate a shadowing </a:t>
            </a:r>
            <a:r>
              <a:rPr lang="en-CA" sz="2400" u="sng" dirty="0" smtClean="0">
                <a:solidFill>
                  <a:schemeClr val="bg1"/>
                </a:solidFill>
              </a:rPr>
              <a:t>from a physical blockage of light</a:t>
            </a:r>
            <a:r>
              <a:rPr lang="en-CA" sz="2400" dirty="0" smtClean="0">
                <a:solidFill>
                  <a:schemeClr val="bg1"/>
                </a:solidFill>
              </a:rPr>
              <a:t>. </a:t>
            </a:r>
          </a:p>
          <a:p>
            <a:pPr algn="ctr"/>
            <a:r>
              <a:rPr lang="en-CA" sz="2400" dirty="0" smtClean="0">
                <a:solidFill>
                  <a:schemeClr val="bg1"/>
                </a:solidFill>
              </a:rPr>
              <a:t>But if we look closely (in the blue box) we do not see any clue of Nehemiah’s documentation there.</a:t>
            </a:r>
          </a:p>
          <a:p>
            <a:pPr algn="ctr"/>
            <a:r>
              <a:rPr lang="en-CA" sz="2400" b="1" dirty="0" smtClean="0">
                <a:solidFill>
                  <a:srgbClr val="860000"/>
                </a:solidFill>
              </a:rPr>
              <a:t>But what about the next part </a:t>
            </a:r>
            <a:br>
              <a:rPr lang="en-CA" sz="2400" b="1" dirty="0" smtClean="0">
                <a:solidFill>
                  <a:srgbClr val="860000"/>
                </a:solidFill>
              </a:rPr>
            </a:br>
            <a:r>
              <a:rPr lang="en-CA" sz="2400" b="1" dirty="0" smtClean="0">
                <a:solidFill>
                  <a:srgbClr val="860000"/>
                </a:solidFill>
              </a:rPr>
              <a:t>of his writings?  </a:t>
            </a:r>
            <a:endParaRPr lang="en-CA" sz="2400" b="1" dirty="0">
              <a:solidFill>
                <a:srgbClr val="860000"/>
              </a:solidFill>
            </a:endParaRPr>
          </a:p>
        </p:txBody>
      </p:sp>
      <p:sp>
        <p:nvSpPr>
          <p:cNvPr id="6" name="Rectangle 5"/>
          <p:cNvSpPr/>
          <p:nvPr/>
        </p:nvSpPr>
        <p:spPr>
          <a:xfrm>
            <a:off x="500533" y="3927751"/>
            <a:ext cx="5064478" cy="1574992"/>
          </a:xfrm>
          <a:prstGeom prst="rect">
            <a:avLst/>
          </a:prstGeom>
          <a:noFill/>
          <a:ln w="5715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00533" y="1632036"/>
            <a:ext cx="5064478" cy="1598078"/>
          </a:xfrm>
          <a:prstGeom prst="rect">
            <a:avLst/>
          </a:prstGeom>
          <a:noFill/>
          <a:ln w="57150">
            <a:solidFill>
              <a:srgbClr val="FF00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Slide Number Placeholder 4"/>
          <p:cNvSpPr txBox="1">
            <a:spLocks/>
          </p:cNvSpPr>
          <p:nvPr/>
        </p:nvSpPr>
        <p:spPr>
          <a:xfrm>
            <a:off x="9142417" y="634007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b="1" smtClean="0">
                <a:solidFill>
                  <a:schemeClr val="accent4">
                    <a:lumMod val="50000"/>
                  </a:schemeClr>
                </a:solidFill>
              </a:rPr>
              <a:pPr/>
              <a:t>13</a:t>
            </a:fld>
            <a:endParaRPr lang="en-US" sz="1800" b="1" dirty="0">
              <a:solidFill>
                <a:schemeClr val="accent4">
                  <a:lumMod val="50000"/>
                </a:schemeClr>
              </a:solidFill>
            </a:endParaRPr>
          </a:p>
        </p:txBody>
      </p:sp>
      <p:cxnSp>
        <p:nvCxnSpPr>
          <p:cNvPr id="12" name="Straight Connector 11"/>
          <p:cNvCxnSpPr/>
          <p:nvPr/>
        </p:nvCxnSpPr>
        <p:spPr>
          <a:xfrm>
            <a:off x="1457608" y="4418091"/>
            <a:ext cx="1339913" cy="90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53893" y="4436198"/>
            <a:ext cx="8238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63366" y="4689695"/>
            <a:ext cx="1439501" cy="9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7117" y="4916032"/>
            <a:ext cx="1059255" cy="90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119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146" y="0"/>
            <a:ext cx="11665527" cy="6650183"/>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ln w="28575">
            <a:solidFill>
              <a:schemeClr val="tx1"/>
            </a:solidFill>
          </a:ln>
          <a:scene3d>
            <a:camera prst="orthographicFront"/>
            <a:lightRig rig="threePt" dir="t"/>
          </a:scene3d>
          <a:sp3d>
            <a:bevelT/>
          </a:sp3d>
        </p:spPr>
        <p:txBody>
          <a:bodyPr/>
          <a:lstStyle/>
          <a:p>
            <a:pPr lvl="0">
              <a:lnSpc>
                <a:spcPct val="115000"/>
              </a:lnSpc>
              <a:spcAft>
                <a:spcPts val="1000"/>
              </a:spcAft>
            </a:pPr>
            <a:r>
              <a:rPr lang="en-US" b="1" dirty="0" smtClean="0">
                <a:solidFill>
                  <a:schemeClr val="bg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 Hebrew Lexicon   by J Parkhurst (1773)</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455127" y="751432"/>
            <a:ext cx="5332856" cy="5706329"/>
          </a:xfrm>
          <a:prstGeom prst="rect">
            <a:avLst/>
          </a:prstGeom>
          <a:ln w="38100">
            <a:solidFill>
              <a:srgbClr val="990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i="1" dirty="0" smtClean="0">
                <a:ln>
                  <a:solidFill>
                    <a:srgbClr val="0000FF"/>
                  </a:solidFill>
                </a:ln>
                <a:solidFill>
                  <a:srgbClr val="FF66FF"/>
                </a:solidFill>
                <a:latin typeface="Comic Sans MS" panose="030F0702030302020204" pitchFamily="66" charset="0"/>
              </a:rPr>
              <a:t>Note: </a:t>
            </a:r>
            <a:r>
              <a:rPr lang="en-CA" sz="2400" dirty="0" smtClean="0">
                <a:solidFill>
                  <a:schemeClr val="bg1"/>
                </a:solidFill>
              </a:rPr>
              <a:t>Parkhurst indicates clearly that in </a:t>
            </a:r>
            <a:r>
              <a:rPr lang="en-CA" sz="2400" b="1" i="1" dirty="0" smtClean="0">
                <a:solidFill>
                  <a:srgbClr val="990099"/>
                </a:solidFill>
              </a:rPr>
              <a:t>Nehemiah’s application, </a:t>
            </a:r>
            <a:r>
              <a:rPr lang="en-CA" sz="2400" dirty="0" smtClean="0">
                <a:solidFill>
                  <a:schemeClr val="bg1"/>
                </a:solidFill>
              </a:rPr>
              <a:t>the </a:t>
            </a:r>
            <a:r>
              <a:rPr lang="en-CA" sz="2400" b="1" dirty="0" smtClean="0">
                <a:solidFill>
                  <a:schemeClr val="bg1"/>
                </a:solidFill>
              </a:rPr>
              <a:t>darkness</a:t>
            </a:r>
            <a:r>
              <a:rPr lang="en-CA" sz="2400" dirty="0" smtClean="0">
                <a:solidFill>
                  <a:schemeClr val="bg1"/>
                </a:solidFill>
              </a:rPr>
              <a:t> was </a:t>
            </a:r>
            <a:r>
              <a:rPr lang="en-CA" sz="2400" b="1" u="sng" dirty="0" smtClean="0">
                <a:solidFill>
                  <a:schemeClr val="bg1"/>
                </a:solidFill>
              </a:rPr>
              <a:t>not</a:t>
            </a:r>
            <a:r>
              <a:rPr lang="en-CA" sz="2400" dirty="0" smtClean="0">
                <a:solidFill>
                  <a:schemeClr val="bg1"/>
                </a:solidFill>
              </a:rPr>
              <a:t> derived from a physical obstruction to the sunlight. </a:t>
            </a:r>
          </a:p>
          <a:p>
            <a:pPr algn="ctr"/>
            <a:r>
              <a:rPr lang="en-CA" sz="2400" dirty="0" smtClean="0">
                <a:solidFill>
                  <a:schemeClr val="bg1"/>
                </a:solidFill>
              </a:rPr>
              <a:t>Instead Parkhurst declares the darkness of </a:t>
            </a:r>
            <a:r>
              <a:rPr lang="en-CA" sz="2400" b="1" i="1" dirty="0" smtClean="0">
                <a:solidFill>
                  <a:srgbClr val="990099"/>
                </a:solidFill>
              </a:rPr>
              <a:t>Nehemiah 13:19 </a:t>
            </a:r>
            <a:r>
              <a:rPr lang="en-CA" sz="2400" dirty="0" smtClean="0">
                <a:solidFill>
                  <a:schemeClr val="bg1"/>
                </a:solidFill>
              </a:rPr>
              <a:t>as an all enveloping darkness. </a:t>
            </a:r>
            <a:r>
              <a:rPr lang="en-CA" sz="2400" b="1" i="1" dirty="0" smtClean="0">
                <a:solidFill>
                  <a:srgbClr val="990099"/>
                </a:solidFill>
              </a:rPr>
              <a:t>Nehemiah’s recorded darkness</a:t>
            </a:r>
            <a:r>
              <a:rPr lang="en-CA" sz="2400" dirty="0" smtClean="0">
                <a:solidFill>
                  <a:schemeClr val="bg1"/>
                </a:solidFill>
              </a:rPr>
              <a:t> derived from the absence of direct sunlight. The orb of the</a:t>
            </a:r>
            <a:r>
              <a:rPr lang="en-CA" sz="2400" dirty="0">
                <a:solidFill>
                  <a:schemeClr val="bg1"/>
                </a:solidFill>
              </a:rPr>
              <a:t> </a:t>
            </a:r>
            <a:r>
              <a:rPr lang="en-CA" sz="2400" dirty="0" smtClean="0">
                <a:solidFill>
                  <a:schemeClr val="bg1"/>
                </a:solidFill>
              </a:rPr>
              <a:t>sun was no longer visible in the area!</a:t>
            </a:r>
            <a:br>
              <a:rPr lang="en-CA" sz="2400" dirty="0" smtClean="0">
                <a:solidFill>
                  <a:schemeClr val="bg1"/>
                </a:solidFill>
              </a:rPr>
            </a:br>
            <a:r>
              <a:rPr lang="en-CA" sz="2400" dirty="0" smtClean="0">
                <a:solidFill>
                  <a:schemeClr val="bg1"/>
                </a:solidFill>
              </a:rPr>
              <a:t>  </a:t>
            </a:r>
            <a:r>
              <a:rPr lang="en-CA" sz="2400" u="sng" dirty="0" smtClean="0">
                <a:solidFill>
                  <a:schemeClr val="bg1"/>
                </a:solidFill>
              </a:rPr>
              <a:t>There was no physical obstruction </a:t>
            </a:r>
            <a:br>
              <a:rPr lang="en-CA" sz="2400" u="sng" dirty="0" smtClean="0">
                <a:solidFill>
                  <a:schemeClr val="bg1"/>
                </a:solidFill>
              </a:rPr>
            </a:br>
            <a:r>
              <a:rPr lang="en-CA" sz="2400" u="sng" dirty="0" smtClean="0">
                <a:solidFill>
                  <a:schemeClr val="bg1"/>
                </a:solidFill>
              </a:rPr>
              <a:t>to the  direct sunlight</a:t>
            </a:r>
            <a:r>
              <a:rPr lang="en-CA" sz="2400" dirty="0" smtClean="0">
                <a:solidFill>
                  <a:schemeClr val="bg1"/>
                </a:solidFill>
              </a:rPr>
              <a:t>. </a:t>
            </a:r>
            <a:br>
              <a:rPr lang="en-CA" sz="2400" dirty="0" smtClean="0">
                <a:solidFill>
                  <a:schemeClr val="bg1"/>
                </a:solidFill>
              </a:rPr>
            </a:br>
            <a:r>
              <a:rPr lang="en-CA" sz="2400" dirty="0" smtClean="0">
                <a:solidFill>
                  <a:schemeClr val="bg1"/>
                </a:solidFill>
              </a:rPr>
              <a:t>The direct sunlight just did not exist </a:t>
            </a:r>
            <a:br>
              <a:rPr lang="en-CA" sz="2400" dirty="0" smtClean="0">
                <a:solidFill>
                  <a:schemeClr val="bg1"/>
                </a:solidFill>
              </a:rPr>
            </a:br>
            <a:r>
              <a:rPr lang="en-CA" sz="2400" dirty="0" smtClean="0">
                <a:solidFill>
                  <a:schemeClr val="bg1"/>
                </a:solidFill>
              </a:rPr>
              <a:t>at this point in time of </a:t>
            </a:r>
            <a:br>
              <a:rPr lang="en-CA" sz="2400" dirty="0" smtClean="0">
                <a:solidFill>
                  <a:schemeClr val="bg1"/>
                </a:solidFill>
              </a:rPr>
            </a:br>
            <a:r>
              <a:rPr lang="en-CA" sz="2400" dirty="0" smtClean="0">
                <a:solidFill>
                  <a:schemeClr val="bg1"/>
                </a:solidFill>
              </a:rPr>
              <a:t>Nehemiah’s recording.</a:t>
            </a:r>
            <a:endParaRPr lang="en-CA" sz="2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9464" t="43119" r="18652" b="29795"/>
          <a:stretch/>
        </p:blipFill>
        <p:spPr bwMode="auto">
          <a:xfrm>
            <a:off x="354914" y="1772917"/>
            <a:ext cx="5979949" cy="2981381"/>
          </a:xfrm>
          <a:prstGeom prst="rect">
            <a:avLst/>
          </a:prstGeom>
          <a:ln>
            <a:noFill/>
          </a:ln>
          <a:scene3d>
            <a:camera prst="orthographicFront"/>
            <a:lightRig rig="threePt" dir="t"/>
          </a:scene3d>
          <a:sp3d>
            <a:bevelT/>
          </a:sp3d>
          <a:extLst>
            <a:ext uri="{53640926-AAD7-44D8-BBD7-CCE9431645EC}">
              <a14:shadowObscured xmlns:a14="http://schemas.microsoft.com/office/drawing/2010/main"/>
            </a:ext>
          </a:extLst>
        </p:spPr>
      </p:pic>
      <p:sp>
        <p:nvSpPr>
          <p:cNvPr id="2" name="Rectangle 1"/>
          <p:cNvSpPr/>
          <p:nvPr/>
        </p:nvSpPr>
        <p:spPr>
          <a:xfrm>
            <a:off x="373756" y="1793254"/>
            <a:ext cx="5907774" cy="642129"/>
          </a:xfrm>
          <a:prstGeom prst="rect">
            <a:avLst/>
          </a:prstGeom>
          <a:noFill/>
          <a:ln w="76200">
            <a:solidFill>
              <a:schemeClr val="accent3">
                <a:lumMod val="75000"/>
              </a:schemeClr>
            </a:solidFill>
          </a:ln>
          <a:effectLst>
            <a:glow rad="88900">
              <a:srgbClr val="00FF99">
                <a:alpha val="38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Notched Right Arrow 4"/>
          <p:cNvSpPr/>
          <p:nvPr/>
        </p:nvSpPr>
        <p:spPr>
          <a:xfrm rot="1919721">
            <a:off x="2894784" y="1076707"/>
            <a:ext cx="1444262" cy="417296"/>
          </a:xfrm>
          <a:prstGeom prst="notchedRightArrow">
            <a:avLst>
              <a:gd name="adj1" fmla="val 50000"/>
              <a:gd name="adj2" fmla="val 105839"/>
            </a:avLst>
          </a:prstGeom>
          <a:solidFill>
            <a:srgbClr val="00FF99"/>
          </a:solidFill>
          <a:ln w="38100">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Slide Number Placeholder 4"/>
          <p:cNvSpPr txBox="1">
            <a:spLocks/>
          </p:cNvSpPr>
          <p:nvPr/>
        </p:nvSpPr>
        <p:spPr>
          <a:xfrm>
            <a:off x="9485012" y="655025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14</a:t>
            </a:fld>
            <a:endParaRPr lang="en-US" sz="1800" dirty="0">
              <a:solidFill>
                <a:schemeClr val="accent4">
                  <a:lumMod val="50000"/>
                </a:schemeClr>
              </a:solidFill>
            </a:endParaRPr>
          </a:p>
        </p:txBody>
      </p:sp>
      <p:cxnSp>
        <p:nvCxnSpPr>
          <p:cNvPr id="12" name="Straight Connector 11"/>
          <p:cNvCxnSpPr/>
          <p:nvPr/>
        </p:nvCxnSpPr>
        <p:spPr>
          <a:xfrm>
            <a:off x="4285583" y="2064191"/>
            <a:ext cx="1454317" cy="0"/>
          </a:xfrm>
          <a:prstGeom prst="line">
            <a:avLst/>
          </a:prstGeom>
          <a:ln w="19050">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503691" y="2362954"/>
            <a:ext cx="1901228" cy="9054"/>
          </a:xfrm>
          <a:prstGeom prst="line">
            <a:avLst/>
          </a:prstGeom>
          <a:ln w="19050">
            <a:solidFill>
              <a:srgbClr val="FF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pic>
        <p:nvPicPr>
          <p:cNvPr id="10" name="Picture 24" descr="C:\Users\Rae\Desktop\Art on Desktop\white man clip art\yellow-blue smiley faces\happy face - very good png.pn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85583" y="5039581"/>
            <a:ext cx="1863686" cy="144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76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8000" fill="hold" grpId="0" nodeType="withEffect">
                                  <p:stCondLst>
                                    <p:cond delay="1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1" presetClass="entr" presetSubtype="3" fill="hold" grpId="0"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heel(3)">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par>
                          <p:cTn id="19" fill="hold">
                            <p:stCondLst>
                              <p:cond delay="1000"/>
                            </p:stCondLst>
                            <p:childTnLst>
                              <p:par>
                                <p:cTn id="20" presetID="42" presetClass="entr" presetSubtype="0" fill="hold" nodeType="after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ppt_x</p:attrName>
                                        </p:attrNameLst>
                                      </p:cBhvr>
                                      <p:tavLst>
                                        <p:tav tm="0">
                                          <p:val>
                                            <p:strVal val="#ppt_x"/>
                                          </p:val>
                                        </p:tav>
                                        <p:tav tm="100000">
                                          <p:val>
                                            <p:strVal val="#ppt_x"/>
                                          </p:val>
                                        </p:tav>
                                      </p:tavLst>
                                    </p:anim>
                                    <p:anim calcmode="lin" valueType="num">
                                      <p:cBhvr>
                                        <p:cTn id="24"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50555" t="47179" r="24019" b="17531"/>
          <a:stretch/>
        </p:blipFill>
        <p:spPr bwMode="auto">
          <a:xfrm>
            <a:off x="5331384" y="184727"/>
            <a:ext cx="6556369" cy="5118698"/>
          </a:xfrm>
          <a:prstGeom prst="rect">
            <a:avLst/>
          </a:prstGeom>
          <a:ln>
            <a:noFill/>
          </a:ln>
          <a:scene3d>
            <a:camera prst="orthographicFront"/>
            <a:lightRig rig="threePt" dir="t"/>
          </a:scene3d>
          <a:sp3d>
            <a:bevelT/>
          </a:sp3d>
          <a:extLst>
            <a:ext uri="{53640926-AAD7-44D8-BBD7-CCE9431645EC}">
              <a14:shadowObscured xmlns:a14="http://schemas.microsoft.com/office/drawing/2010/main"/>
            </a:ext>
          </a:extLst>
        </p:spPr>
      </p:pic>
      <p:sp>
        <p:nvSpPr>
          <p:cNvPr id="6" name="Rectangle 5"/>
          <p:cNvSpPr/>
          <p:nvPr/>
        </p:nvSpPr>
        <p:spPr>
          <a:xfrm>
            <a:off x="142613" y="165682"/>
            <a:ext cx="5006985" cy="6526635"/>
          </a:xfrm>
          <a:prstGeom prst="rect">
            <a:avLst/>
          </a:prstGeom>
          <a:solidFill>
            <a:schemeClr val="accent3">
              <a:lumMod val="40000"/>
              <a:lumOff val="60000"/>
            </a:schemeClr>
          </a:solidFill>
          <a:ln w="38100">
            <a:solidFill>
              <a:srgbClr val="FF00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smtClean="0">
                <a:solidFill>
                  <a:schemeClr val="bg1"/>
                </a:solidFill>
              </a:rPr>
              <a:t>A Hebrew Lexicon </a:t>
            </a:r>
            <a:br>
              <a:rPr lang="en-CA" sz="2800" dirty="0" smtClean="0">
                <a:solidFill>
                  <a:schemeClr val="bg1"/>
                </a:solidFill>
              </a:rPr>
            </a:br>
            <a:r>
              <a:rPr lang="en-CA" sz="2800" dirty="0" smtClean="0">
                <a:solidFill>
                  <a:schemeClr val="bg1"/>
                </a:solidFill>
              </a:rPr>
              <a:t>by W H Barker  (1763)  pg. 169.</a:t>
            </a:r>
          </a:p>
          <a:p>
            <a:pPr algn="ctr"/>
            <a:r>
              <a:rPr lang="en-CA" sz="2800" dirty="0" smtClean="0">
                <a:solidFill>
                  <a:srgbClr val="990099"/>
                </a:solidFill>
              </a:rPr>
              <a:t>Once again we see the thought pattern of an overall darkening effect – </a:t>
            </a:r>
            <a:r>
              <a:rPr lang="en-CA" sz="2800" b="1" dirty="0" smtClean="0">
                <a:solidFill>
                  <a:srgbClr val="990099"/>
                </a:solidFill>
                <a:effectLst>
                  <a:glow rad="127000">
                    <a:srgbClr val="00FF99"/>
                  </a:glow>
                </a:effectLst>
              </a:rPr>
              <a:t>“overflowed.” </a:t>
            </a:r>
            <a:r>
              <a:rPr lang="en-CA" sz="2800" dirty="0" smtClean="0">
                <a:solidFill>
                  <a:srgbClr val="990099"/>
                </a:solidFill>
              </a:rPr>
              <a:t> </a:t>
            </a:r>
            <a:br>
              <a:rPr lang="en-CA" sz="2800" dirty="0" smtClean="0">
                <a:solidFill>
                  <a:srgbClr val="990099"/>
                </a:solidFill>
              </a:rPr>
            </a:br>
            <a:r>
              <a:rPr lang="en-CA" sz="2800" dirty="0" smtClean="0">
                <a:solidFill>
                  <a:srgbClr val="990099"/>
                </a:solidFill>
              </a:rPr>
              <a:t>It was darkness produced by </a:t>
            </a:r>
            <a:br>
              <a:rPr lang="en-CA" sz="2800" dirty="0" smtClean="0">
                <a:solidFill>
                  <a:srgbClr val="990099"/>
                </a:solidFill>
              </a:rPr>
            </a:br>
            <a:r>
              <a:rPr lang="en-CA" sz="2800" dirty="0" smtClean="0">
                <a:solidFill>
                  <a:srgbClr val="990099"/>
                </a:solidFill>
              </a:rPr>
              <a:t>an </a:t>
            </a:r>
            <a:r>
              <a:rPr lang="en-CA" sz="2800" b="1" u="sng" dirty="0" smtClean="0">
                <a:solidFill>
                  <a:srgbClr val="FF0000"/>
                </a:solidFill>
              </a:rPr>
              <a:t>absence of direct sunlight</a:t>
            </a:r>
            <a:r>
              <a:rPr lang="en-CA" sz="2800" b="1" dirty="0" smtClean="0">
                <a:solidFill>
                  <a:srgbClr val="FF0000"/>
                </a:solidFill>
              </a:rPr>
              <a:t>.  </a:t>
            </a:r>
            <a:r>
              <a:rPr lang="en-CA" sz="2800" dirty="0" smtClean="0">
                <a:solidFill>
                  <a:srgbClr val="990099"/>
                </a:solidFill>
              </a:rPr>
              <a:t/>
            </a:r>
            <a:br>
              <a:rPr lang="en-CA" sz="2800" dirty="0" smtClean="0">
                <a:solidFill>
                  <a:srgbClr val="990099"/>
                </a:solidFill>
              </a:rPr>
            </a:br>
            <a:r>
              <a:rPr lang="en-CA" sz="2800" dirty="0" smtClean="0">
                <a:solidFill>
                  <a:srgbClr val="990099"/>
                </a:solidFill>
              </a:rPr>
              <a:t>As with J. Parkhurst, </a:t>
            </a:r>
            <a:br>
              <a:rPr lang="en-CA" sz="2800" dirty="0" smtClean="0">
                <a:solidFill>
                  <a:srgbClr val="990099"/>
                </a:solidFill>
              </a:rPr>
            </a:br>
            <a:r>
              <a:rPr lang="en-CA" sz="2800" dirty="0" smtClean="0">
                <a:solidFill>
                  <a:srgbClr val="990099"/>
                </a:solidFill>
              </a:rPr>
              <a:t>W. H. Barker also gives Scriptural examples of shadows produced </a:t>
            </a:r>
            <a:br>
              <a:rPr lang="en-CA" sz="2800" dirty="0" smtClean="0">
                <a:solidFill>
                  <a:srgbClr val="990099"/>
                </a:solidFill>
              </a:rPr>
            </a:br>
            <a:r>
              <a:rPr lang="en-CA" sz="2800" dirty="0" smtClean="0">
                <a:solidFill>
                  <a:srgbClr val="990099"/>
                </a:solidFill>
              </a:rPr>
              <a:t>through physical obstruction </a:t>
            </a:r>
            <a:br>
              <a:rPr lang="en-CA" sz="2800" dirty="0" smtClean="0">
                <a:solidFill>
                  <a:srgbClr val="990099"/>
                </a:solidFill>
              </a:rPr>
            </a:br>
            <a:r>
              <a:rPr lang="en-CA" sz="2800" dirty="0" smtClean="0">
                <a:solidFill>
                  <a:srgbClr val="990099"/>
                </a:solidFill>
              </a:rPr>
              <a:t>to direct sunlight.  </a:t>
            </a:r>
          </a:p>
          <a:p>
            <a:pPr algn="ctr"/>
            <a:r>
              <a:rPr lang="en-CA" sz="2800" b="1" dirty="0" smtClean="0">
                <a:solidFill>
                  <a:schemeClr val="bg1">
                    <a:lumMod val="75000"/>
                    <a:lumOff val="25000"/>
                  </a:schemeClr>
                </a:solidFill>
              </a:rPr>
              <a:t>However Nehemiah’s documentation </a:t>
            </a:r>
            <a:r>
              <a:rPr lang="en-CA" sz="2800" b="1" u="sng" dirty="0" smtClean="0">
                <a:solidFill>
                  <a:schemeClr val="bg1">
                    <a:lumMod val="75000"/>
                    <a:lumOff val="25000"/>
                  </a:schemeClr>
                </a:solidFill>
              </a:rPr>
              <a:t>does not fit</a:t>
            </a:r>
            <a:r>
              <a:rPr lang="en-CA" sz="2800" b="1" dirty="0" smtClean="0">
                <a:solidFill>
                  <a:schemeClr val="bg1">
                    <a:lumMod val="75000"/>
                    <a:lumOff val="25000"/>
                  </a:schemeClr>
                </a:solidFill>
              </a:rPr>
              <a:t> this category.</a:t>
            </a:r>
          </a:p>
        </p:txBody>
      </p:sp>
      <p:sp>
        <p:nvSpPr>
          <p:cNvPr id="2" name="Rectangle 1"/>
          <p:cNvSpPr/>
          <p:nvPr/>
        </p:nvSpPr>
        <p:spPr>
          <a:xfrm>
            <a:off x="5331383" y="5458691"/>
            <a:ext cx="6556369" cy="1256145"/>
          </a:xfrm>
          <a:prstGeom prst="rect">
            <a:avLst/>
          </a:prstGeom>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rgbClr val="990099"/>
                </a:solidFill>
              </a:rPr>
              <a:t>An </a:t>
            </a:r>
            <a:r>
              <a:rPr lang="en-CA" sz="2800" b="1" u="sng" dirty="0" smtClean="0">
                <a:solidFill>
                  <a:srgbClr val="990099"/>
                </a:solidFill>
              </a:rPr>
              <a:t>overshadowing</a:t>
            </a:r>
            <a:r>
              <a:rPr lang="en-CA" sz="2800" dirty="0" smtClean="0">
                <a:solidFill>
                  <a:srgbClr val="990099"/>
                </a:solidFill>
              </a:rPr>
              <a:t> indicates a complete covering of darkness, </a:t>
            </a:r>
            <a:r>
              <a:rPr lang="en-CA" sz="2800" b="1" u="sng" dirty="0" smtClean="0">
                <a:solidFill>
                  <a:srgbClr val="990099"/>
                </a:solidFill>
              </a:rPr>
              <a:t>not</a:t>
            </a:r>
            <a:r>
              <a:rPr lang="en-CA" sz="2800" dirty="0" smtClean="0">
                <a:solidFill>
                  <a:srgbClr val="990099"/>
                </a:solidFill>
              </a:rPr>
              <a:t> interspersed shadows stretching out.</a:t>
            </a:r>
            <a:endParaRPr lang="en-CA" sz="2800" dirty="0">
              <a:solidFill>
                <a:srgbClr val="990099"/>
              </a:solidFill>
            </a:endParaRPr>
          </a:p>
        </p:txBody>
      </p:sp>
      <p:sp>
        <p:nvSpPr>
          <p:cNvPr id="7" name="Rectangle 6"/>
          <p:cNvSpPr/>
          <p:nvPr/>
        </p:nvSpPr>
        <p:spPr>
          <a:xfrm>
            <a:off x="5509138" y="184727"/>
            <a:ext cx="6196830" cy="2179532"/>
          </a:xfrm>
          <a:prstGeom prst="rect">
            <a:avLst/>
          </a:prstGeom>
          <a:noFill/>
          <a:ln w="57150">
            <a:solidFill>
              <a:srgbClr val="FF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4"/>
          <p:cNvSpPr txBox="1">
            <a:spLocks/>
          </p:cNvSpPr>
          <p:nvPr/>
        </p:nvSpPr>
        <p:spPr>
          <a:xfrm>
            <a:off x="9142417" y="63632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15</a:t>
            </a:fld>
            <a:endParaRPr lang="en-US" sz="1800" dirty="0">
              <a:solidFill>
                <a:schemeClr val="accent4">
                  <a:lumMod val="50000"/>
                </a:schemeClr>
              </a:solidFill>
            </a:endParaRPr>
          </a:p>
        </p:txBody>
      </p:sp>
      <p:cxnSp>
        <p:nvCxnSpPr>
          <p:cNvPr id="4" name="Straight Connector 3"/>
          <p:cNvCxnSpPr/>
          <p:nvPr/>
        </p:nvCxnSpPr>
        <p:spPr>
          <a:xfrm>
            <a:off x="10543142" y="561860"/>
            <a:ext cx="969485" cy="11017"/>
          </a:xfrm>
          <a:prstGeom prst="line">
            <a:avLst/>
          </a:prstGeom>
          <a:ln w="38100">
            <a:solidFill>
              <a:srgbClr val="FF006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06737" y="848299"/>
            <a:ext cx="2500829" cy="11017"/>
          </a:xfrm>
          <a:prstGeom prst="line">
            <a:avLst/>
          </a:prstGeom>
          <a:ln w="38100">
            <a:solidFill>
              <a:srgbClr val="FF006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620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ppt_x"/>
                                          </p:val>
                                        </p:tav>
                                        <p:tav tm="100000">
                                          <p:val>
                                            <p:strVal val="#ppt_x"/>
                                          </p:val>
                                        </p:tav>
                                      </p:tavLst>
                                    </p:anim>
                                    <p:anim calcmode="lin" valueType="num">
                                      <p:cBhvr additive="base">
                                        <p:cTn id="12" dur="1250" fill="hold"/>
                                        <p:tgtEl>
                                          <p:spTgt spid="10"/>
                                        </p:tgtEl>
                                        <p:attrNameLst>
                                          <p:attrName>ppt_y</p:attrName>
                                        </p:attrNameLst>
                                      </p:cBhvr>
                                      <p:tavLst>
                                        <p:tav tm="0">
                                          <p:val>
                                            <p:strVal val="1+#ppt_h/2"/>
                                          </p:val>
                                        </p:tav>
                                        <p:tav tm="100000">
                                          <p:val>
                                            <p:strVal val="#ppt_y"/>
                                          </p:val>
                                        </p:tav>
                                      </p:tavLst>
                                    </p:anim>
                                  </p:childTnLst>
                                </p:cTn>
                              </p:par>
                              <p:par>
                                <p:cTn id="13" presetID="14" presetClass="entr" presetSubtype="10" fill="hold" grpId="0" nodeType="with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50400" t="10187" r="13893" b="15426"/>
          <a:stretch/>
        </p:blipFill>
        <p:spPr bwMode="auto">
          <a:xfrm>
            <a:off x="487079" y="357981"/>
            <a:ext cx="5241387" cy="6142038"/>
          </a:xfrm>
          <a:prstGeom prst="rect">
            <a:avLst/>
          </a:prstGeom>
          <a:ln>
            <a:noFill/>
          </a:ln>
          <a:scene3d>
            <a:camera prst="orthographicFront"/>
            <a:lightRig rig="threePt" dir="t"/>
          </a:scene3d>
          <a:sp3d>
            <a:bevelT w="152400" h="50800" prst="softRound"/>
          </a:sp3d>
          <a:extLst>
            <a:ext uri="{53640926-AAD7-44D8-BBD7-CCE9431645EC}">
              <a14:shadowObscured xmlns:a14="http://schemas.microsoft.com/office/drawing/2010/main"/>
            </a:ext>
          </a:extLst>
        </p:spPr>
      </p:pic>
      <p:sp>
        <p:nvSpPr>
          <p:cNvPr id="2" name="Rectangle 1"/>
          <p:cNvSpPr/>
          <p:nvPr/>
        </p:nvSpPr>
        <p:spPr>
          <a:xfrm>
            <a:off x="6443529" y="357981"/>
            <a:ext cx="5349666" cy="6051541"/>
          </a:xfrm>
          <a:prstGeom prst="rect">
            <a:avLst/>
          </a:prstGeom>
          <a:solidFill>
            <a:srgbClr val="00B0F0"/>
          </a:solidFill>
          <a:ln w="57150">
            <a:solidFill>
              <a:srgbClr val="00FF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smtClean="0">
                <a:ln>
                  <a:solidFill>
                    <a:schemeClr val="tx1"/>
                  </a:solidFill>
                </a:ln>
              </a:rPr>
              <a:t>A Hebrew Lexicon   </a:t>
            </a:r>
            <a:br>
              <a:rPr lang="en-CA" sz="2800" b="1" dirty="0" smtClean="0">
                <a:ln>
                  <a:solidFill>
                    <a:schemeClr val="tx1"/>
                  </a:solidFill>
                </a:ln>
              </a:rPr>
            </a:br>
            <a:r>
              <a:rPr lang="en-CA" sz="2800" b="1" dirty="0" smtClean="0">
                <a:ln>
                  <a:solidFill>
                    <a:schemeClr val="tx1"/>
                  </a:solidFill>
                </a:ln>
              </a:rPr>
              <a:t>by </a:t>
            </a:r>
            <a:r>
              <a:rPr lang="en-CA" sz="2800" b="1" dirty="0" err="1" smtClean="0">
                <a:ln>
                  <a:solidFill>
                    <a:schemeClr val="tx1"/>
                  </a:solidFill>
                </a:ln>
              </a:rPr>
              <a:t>Gesenius</a:t>
            </a:r>
            <a:r>
              <a:rPr lang="en-CA" sz="2800" b="1" dirty="0" smtClean="0">
                <a:ln>
                  <a:solidFill>
                    <a:schemeClr val="tx1"/>
                  </a:solidFill>
                </a:ln>
              </a:rPr>
              <a:t>   </a:t>
            </a:r>
            <a:br>
              <a:rPr lang="en-CA" sz="2800" b="1" dirty="0" smtClean="0">
                <a:ln>
                  <a:solidFill>
                    <a:schemeClr val="tx1"/>
                  </a:solidFill>
                </a:ln>
              </a:rPr>
            </a:br>
            <a:r>
              <a:rPr lang="en-CA" sz="2800" b="1" dirty="0" smtClean="0">
                <a:ln>
                  <a:solidFill>
                    <a:schemeClr val="tx1"/>
                  </a:solidFill>
                </a:ln>
              </a:rPr>
              <a:t>pg. 913 </a:t>
            </a:r>
          </a:p>
          <a:p>
            <a:pPr algn="ctr"/>
            <a:endParaRPr lang="en-CA" sz="2800" dirty="0"/>
          </a:p>
          <a:p>
            <a:pPr algn="ctr"/>
            <a:r>
              <a:rPr lang="en-CA" sz="2800" dirty="0" smtClean="0">
                <a:solidFill>
                  <a:schemeClr val="bg1"/>
                </a:solidFill>
              </a:rPr>
              <a:t>Note how </a:t>
            </a:r>
            <a:r>
              <a:rPr lang="en-CA" sz="2800" dirty="0" err="1" smtClean="0">
                <a:solidFill>
                  <a:schemeClr val="bg1"/>
                </a:solidFill>
              </a:rPr>
              <a:t>Gesenius</a:t>
            </a:r>
            <a:r>
              <a:rPr lang="en-CA" sz="2800" dirty="0" smtClean="0">
                <a:solidFill>
                  <a:schemeClr val="bg1"/>
                </a:solidFill>
              </a:rPr>
              <a:t> acknowledges the shadow definition, and then continues on to describe the condition as it is written in Nehemiah 13:19.</a:t>
            </a:r>
          </a:p>
          <a:p>
            <a:pPr algn="ctr"/>
            <a:r>
              <a:rPr lang="en-CA" sz="2800" b="1" dirty="0" smtClean="0">
                <a:solidFill>
                  <a:srgbClr val="C00000"/>
                </a:solidFill>
                <a:effectLst>
                  <a:glow rad="215900">
                    <a:schemeClr val="bg1">
                      <a:lumMod val="50000"/>
                      <a:lumOff val="50000"/>
                      <a:alpha val="74000"/>
                    </a:schemeClr>
                  </a:glow>
                </a:effectLst>
              </a:rPr>
              <a:t>But then note the </a:t>
            </a:r>
            <a:r>
              <a:rPr lang="en-CA" sz="2800" b="1" u="sng" dirty="0" smtClean="0">
                <a:solidFill>
                  <a:srgbClr val="C00000"/>
                </a:solidFill>
                <a:effectLst>
                  <a:glow rad="215900">
                    <a:schemeClr val="bg1">
                      <a:lumMod val="50000"/>
                      <a:lumOff val="50000"/>
                      <a:alpha val="74000"/>
                    </a:schemeClr>
                  </a:glow>
                </a:effectLst>
              </a:rPr>
              <a:t>traditional contamination</a:t>
            </a:r>
            <a:r>
              <a:rPr lang="en-CA" sz="2800" b="1" dirty="0" smtClean="0">
                <a:solidFill>
                  <a:srgbClr val="C00000"/>
                </a:solidFill>
                <a:effectLst>
                  <a:glow rad="215900">
                    <a:schemeClr val="bg1">
                      <a:lumMod val="50000"/>
                      <a:lumOff val="50000"/>
                      <a:alpha val="74000"/>
                    </a:schemeClr>
                  </a:glow>
                </a:effectLst>
              </a:rPr>
              <a:t> in the reference </a:t>
            </a:r>
            <a:br>
              <a:rPr lang="en-CA" sz="2800" b="1" dirty="0" smtClean="0">
                <a:solidFill>
                  <a:srgbClr val="C00000"/>
                </a:solidFill>
                <a:effectLst>
                  <a:glow rad="215900">
                    <a:schemeClr val="bg1">
                      <a:lumMod val="50000"/>
                      <a:lumOff val="50000"/>
                      <a:alpha val="74000"/>
                    </a:schemeClr>
                  </a:glow>
                </a:effectLst>
              </a:rPr>
            </a:br>
            <a:r>
              <a:rPr lang="en-CA" sz="2800" b="1" dirty="0" smtClean="0">
                <a:solidFill>
                  <a:srgbClr val="C00000"/>
                </a:solidFill>
                <a:effectLst>
                  <a:glow rad="215900">
                    <a:schemeClr val="bg1">
                      <a:lumMod val="50000"/>
                      <a:lumOff val="50000"/>
                      <a:alpha val="74000"/>
                    </a:schemeClr>
                  </a:glow>
                </a:effectLst>
              </a:rPr>
              <a:t>to Lev 23:32!  </a:t>
            </a:r>
            <a:endParaRPr lang="en-CA" sz="2800" b="1" dirty="0">
              <a:solidFill>
                <a:srgbClr val="C00000"/>
              </a:solidFill>
              <a:effectLst>
                <a:glow rad="215900">
                  <a:schemeClr val="bg1">
                    <a:lumMod val="50000"/>
                    <a:lumOff val="50000"/>
                    <a:alpha val="74000"/>
                  </a:schemeClr>
                </a:glow>
              </a:effectLst>
            </a:endParaRPr>
          </a:p>
        </p:txBody>
      </p:sp>
      <p:sp>
        <p:nvSpPr>
          <p:cNvPr id="5" name="Rectangle 4"/>
          <p:cNvSpPr/>
          <p:nvPr/>
        </p:nvSpPr>
        <p:spPr>
          <a:xfrm>
            <a:off x="2264636" y="871670"/>
            <a:ext cx="1410056" cy="393107"/>
          </a:xfrm>
          <a:prstGeom prst="rect">
            <a:avLst/>
          </a:prstGeom>
          <a:noFill/>
          <a:ln w="57150">
            <a:solidFill>
              <a:srgbClr val="FF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571143" y="4177468"/>
            <a:ext cx="5060535" cy="1719130"/>
          </a:xfrm>
          <a:prstGeom prst="rect">
            <a:avLst/>
          </a:prstGeom>
          <a:noFill/>
          <a:ln w="57150">
            <a:solidFill>
              <a:srgbClr val="FF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16</a:t>
            </a:fld>
            <a:endParaRPr lang="en-US" sz="1800" dirty="0">
              <a:solidFill>
                <a:schemeClr val="accent4">
                  <a:lumMod val="50000"/>
                </a:schemeClr>
              </a:solidFill>
            </a:endParaRPr>
          </a:p>
        </p:txBody>
      </p:sp>
      <p:cxnSp>
        <p:nvCxnSpPr>
          <p:cNvPr id="8" name="Straight Connector 7"/>
          <p:cNvCxnSpPr/>
          <p:nvPr/>
        </p:nvCxnSpPr>
        <p:spPr>
          <a:xfrm>
            <a:off x="722376" y="1180593"/>
            <a:ext cx="1426464" cy="0"/>
          </a:xfrm>
          <a:prstGeom prst="line">
            <a:avLst/>
          </a:prstGeom>
          <a:ln w="38100">
            <a:solidFill>
              <a:srgbClr val="66FF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16152" y="5504688"/>
            <a:ext cx="2944368" cy="27432"/>
          </a:xfrm>
          <a:prstGeom prst="line">
            <a:avLst/>
          </a:prstGeom>
          <a:ln w="57150">
            <a:solidFill>
              <a:srgbClr val="00FF99"/>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43400" y="5504688"/>
            <a:ext cx="1170432" cy="18288"/>
          </a:xfrm>
          <a:prstGeom prst="line">
            <a:avLst/>
          </a:prstGeom>
          <a:ln w="38100">
            <a:solidFill>
              <a:srgbClr val="99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8368" y="5815584"/>
            <a:ext cx="4471416" cy="0"/>
          </a:xfrm>
          <a:prstGeom prst="line">
            <a:avLst/>
          </a:prstGeom>
          <a:ln w="38100">
            <a:solidFill>
              <a:srgbClr val="99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814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327" y="508001"/>
            <a:ext cx="11628582" cy="5765477"/>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sp3d extrusionH="57150">
              <a:bevelT w="38100" h="38100"/>
            </a:sp3d>
          </a:bodyPr>
          <a:lstStyle/>
          <a:p>
            <a:pPr>
              <a:lnSpc>
                <a:spcPct val="115000"/>
              </a:lnSpc>
              <a:spcAft>
                <a:spcPts val="1000"/>
              </a:spcAft>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 </a:t>
            </a:r>
            <a:r>
              <a:rPr lang="en-US" sz="3600" b="1" dirty="0" err="1" smtClean="0">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sz="1400" baseline="-25000" dirty="0" smtClean="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Arial" panose="020B0604020202020204" pitchFamily="34" charset="0"/>
                <a:ea typeface="Calibri" panose="020F0502020204030204" pitchFamily="34" charset="0"/>
                <a:cs typeface="Times New Roman" panose="02020603050405020304" pitchFamily="18" charset="0"/>
              </a:rPr>
              <a:t>ל</a:t>
            </a:r>
            <a:r>
              <a:rPr lang="en-US" sz="1400" baseline="-25000" dirty="0" smtClean="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וֹ</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smtClean="0">
                <a:noFill/>
                <a:latin typeface="Calibri" panose="020F0502020204030204" pitchFamily="34" charset="0"/>
                <a:ea typeface="Calibri" panose="020F0502020204030204" pitchFamily="34" charset="0"/>
                <a:cs typeface="Times New Roman" panose="02020603050405020304" pitchFamily="18" charset="0"/>
              </a:rPr>
              <a:t>-</a:t>
            </a:r>
            <a:r>
              <a:rPr lang="en-US"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H6751 -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&lt;</a:t>
            </a:r>
            <a:r>
              <a:rPr lang="en-US" b="1" dirty="0" err="1"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tsalal</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&gt;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translated as - “getting dark” </a:t>
            </a:r>
            <a:r>
              <a:rPr lang="en-US" sz="2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in the only other Scripture where this word is used</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 as in – </a:t>
            </a:r>
            <a:r>
              <a:rPr lang="en-US"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Ezekiel 31:3</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is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in relation to </a:t>
            </a:r>
            <a:r>
              <a:rPr lang="en-US" b="1"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a:t>
            </a:r>
            <a:r>
              <a:rPr lang="en-US"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shadows cast</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from a large cedar tree consisting of a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lesser quantity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of light.</a:t>
            </a:r>
            <a:b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b="1" dirty="0" err="1">
                <a:solidFill>
                  <a:srgbClr val="00B050"/>
                </a:solidFill>
              </a:rPr>
              <a:t>Eze</a:t>
            </a:r>
            <a:r>
              <a:rPr lang="en-US" b="1" dirty="0">
                <a:solidFill>
                  <a:srgbClr val="00B050"/>
                </a:solidFill>
              </a:rPr>
              <a:t> 31:3  </a:t>
            </a:r>
            <a:r>
              <a:rPr lang="en-US" dirty="0" smtClean="0">
                <a:solidFill>
                  <a:schemeClr val="accent6">
                    <a:lumMod val="50000"/>
                  </a:schemeClr>
                </a:solidFill>
              </a:rPr>
              <a:t>See</a:t>
            </a:r>
            <a:r>
              <a:rPr lang="en-US" dirty="0">
                <a:solidFill>
                  <a:schemeClr val="accent6">
                    <a:lumMod val="50000"/>
                  </a:schemeClr>
                </a:solidFill>
              </a:rPr>
              <a:t>, </a:t>
            </a:r>
            <a:r>
              <a:rPr lang="en-US" dirty="0" err="1">
                <a:solidFill>
                  <a:schemeClr val="accent6">
                    <a:lumMod val="50000"/>
                  </a:schemeClr>
                </a:solidFill>
              </a:rPr>
              <a:t>Ashshur</a:t>
            </a:r>
            <a:r>
              <a:rPr lang="en-US" dirty="0">
                <a:solidFill>
                  <a:schemeClr val="accent6">
                    <a:lumMod val="50000"/>
                  </a:schemeClr>
                </a:solidFill>
              </a:rPr>
              <a:t> was a cedar in </a:t>
            </a:r>
            <a:r>
              <a:rPr lang="en-US" dirty="0" err="1">
                <a:solidFill>
                  <a:schemeClr val="accent6">
                    <a:lumMod val="50000"/>
                  </a:schemeClr>
                </a:solidFill>
              </a:rPr>
              <a:t>Leḇanon</a:t>
            </a:r>
            <a:r>
              <a:rPr lang="en-US" dirty="0">
                <a:solidFill>
                  <a:schemeClr val="accent6">
                    <a:lumMod val="50000"/>
                  </a:schemeClr>
                </a:solidFill>
              </a:rPr>
              <a:t>, fair branches and </a:t>
            </a:r>
            <a:r>
              <a:rPr lang="en-US" b="1" u="sng"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forest</a:t>
            </a:r>
            <a:r>
              <a:rPr lang="en-US" b="1" dirty="0" smtClean="0">
                <a:solidFill>
                  <a:schemeClr val="accent6">
                    <a:lumMod val="50000"/>
                  </a:schemeClr>
                </a:solidFill>
              </a:rPr>
              <a:t>	</a:t>
            </a:r>
            <a:r>
              <a:rPr lang="en-US"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br>
              <a:rPr lang="en-US"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en-US"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b="1" u="sng"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shade</a:t>
            </a:r>
            <a:r>
              <a:rPr lang="en-US"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r>
              <a:rPr lang="en-US" dirty="0" smtClean="0">
                <a:solidFill>
                  <a:schemeClr val="accent6">
                    <a:lumMod val="50000"/>
                  </a:schemeClr>
                </a:solidFill>
              </a:rPr>
              <a:t> and </a:t>
            </a:r>
            <a:r>
              <a:rPr lang="en-US" dirty="0">
                <a:solidFill>
                  <a:schemeClr val="accent6">
                    <a:lumMod val="50000"/>
                  </a:schemeClr>
                </a:solidFill>
              </a:rPr>
              <a:t>of high stature. </a:t>
            </a:r>
            <a:r>
              <a:rPr lang="en-US" dirty="0" smtClean="0">
                <a:solidFill>
                  <a:schemeClr val="accent6">
                    <a:lumMod val="50000"/>
                  </a:schemeClr>
                </a:solidFill>
              </a:rPr>
              <a:t> And </a:t>
            </a:r>
            <a:r>
              <a:rPr lang="en-US" dirty="0">
                <a:solidFill>
                  <a:schemeClr val="accent6">
                    <a:lumMod val="50000"/>
                  </a:schemeClr>
                </a:solidFill>
              </a:rPr>
              <a:t>its top was among the thick foliage</a:t>
            </a:r>
            <a:r>
              <a:rPr lang="en-US" dirty="0" smtClean="0">
                <a:solidFill>
                  <a:schemeClr val="accent6">
                    <a:lumMod val="50000"/>
                  </a:schemeClr>
                </a:solidFill>
              </a:rPr>
              <a:t>.</a:t>
            </a:r>
          </a:p>
          <a:p>
            <a:pPr>
              <a:lnSpc>
                <a:spcPct val="115000"/>
              </a:lnSpc>
              <a:spcAft>
                <a:spcPts val="1000"/>
              </a:spcAft>
            </a:pPr>
            <a:r>
              <a:rPr lang="en-US"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In this term – </a:t>
            </a:r>
            <a:r>
              <a:rPr lang="en-US" b="1"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forest shade </a:t>
            </a:r>
            <a:r>
              <a:rPr lang="en-US"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 we see the Hebrew word </a:t>
            </a:r>
            <a:r>
              <a:rPr lang="en-US" sz="3600" b="1" dirty="0" err="1">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sz="1400" baseline="-250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9900FF"/>
                </a:solidFill>
                <a:latin typeface="Arial" panose="020B0604020202020204" pitchFamily="34" charset="0"/>
                <a:ea typeface="Calibri" panose="020F0502020204030204" pitchFamily="34" charset="0"/>
                <a:cs typeface="Times New Roman" panose="02020603050405020304" pitchFamily="18" charset="0"/>
              </a:rPr>
              <a:t>ל</a:t>
            </a:r>
            <a:r>
              <a:rPr lang="en-US" sz="1400" baseline="-250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וֹ</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no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00B050"/>
                </a:solidFill>
                <a:latin typeface="Calibri" panose="020F0502020204030204" pitchFamily="34" charset="0"/>
                <a:ea typeface="Calibri" panose="020F0502020204030204" pitchFamily="34" charset="0"/>
                <a:cs typeface="Times New Roman" panose="02020603050405020304" pitchFamily="18" charset="0"/>
              </a:rPr>
              <a:t>- H6751 - </a:t>
            </a:r>
            <a:r>
              <a:rPr lang="en-US"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&lt;</a:t>
            </a:r>
            <a:r>
              <a:rPr lang="en-US" b="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tsalal</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&gt;.</a:t>
            </a:r>
          </a:p>
          <a:p>
            <a:pPr>
              <a:lnSpc>
                <a:spcPct val="115000"/>
              </a:lnSpc>
              <a:spcAft>
                <a:spcPts val="1000"/>
              </a:spcAft>
            </a:pP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Here,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he context marks the substantially mature cedar boughs which provided a </a:t>
            </a:r>
            <a:r>
              <a:rPr lang="en-US"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physical restraint</a:t>
            </a:r>
            <a:r>
              <a:rPr lang="en-US"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to the sunlight reaching the ground area.  </a:t>
            </a:r>
            <a:endParaRPr lang="en-CA"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17</a:t>
            </a:fld>
            <a:endParaRPr lang="en-US" sz="1800" dirty="0">
              <a:solidFill>
                <a:schemeClr val="accent4">
                  <a:lumMod val="50000"/>
                </a:schemeClr>
              </a:solidFill>
            </a:endParaRPr>
          </a:p>
        </p:txBody>
      </p:sp>
      <p:pic>
        <p:nvPicPr>
          <p:cNvPr id="5" name="Picture 2" descr="C:\Users\Rae\Desktop\Art on Desktop\white man clip art\3d white people\png\3d gets it png.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386391" y="4215109"/>
            <a:ext cx="2156930" cy="246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158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6383" y="3342640"/>
            <a:ext cx="8945418" cy="3261616"/>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lnSpcReduction="10000"/>
            <a:sp3d extrusionH="57150">
              <a:bevelT w="38100" h="38100"/>
            </a:sp3d>
          </a:bodyPr>
          <a:lstStyle/>
          <a:p>
            <a:pPr>
              <a:lnSpc>
                <a:spcPct val="115000"/>
              </a:lnSpc>
              <a:spcAft>
                <a:spcPts val="1000"/>
              </a:spcAft>
            </a:pP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In these pictures we recognize the 3</a:t>
            </a:r>
            <a:r>
              <a:rPr lang="en-CA" baseline="30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rd</a:t>
            </a: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definition of the word  -</a:t>
            </a:r>
            <a:b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err="1">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sz="1400" baseline="-250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9900FF"/>
                </a:solidFill>
                <a:latin typeface="Arial" panose="020B0604020202020204" pitchFamily="34" charset="0"/>
                <a:ea typeface="Calibri" panose="020F0502020204030204" pitchFamily="34" charset="0"/>
                <a:cs typeface="Times New Roman" panose="02020603050405020304" pitchFamily="18" charset="0"/>
              </a:rPr>
              <a:t>ל</a:t>
            </a:r>
            <a:r>
              <a:rPr lang="en-US" sz="1400" baseline="-250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וֹ</a:t>
            </a:r>
            <a:r>
              <a:rPr lang="en-US" dirty="0" smtClean="0">
                <a:gradFill>
                  <a:gsLst>
                    <a:gs pos="34000">
                      <a:prstClr val="white">
                        <a:lumMod val="93000"/>
                      </a:prstClr>
                    </a:gs>
                    <a:gs pos="0">
                      <a:prstClr val="black">
                        <a:lumMod val="13000"/>
                        <a:lumOff val="87000"/>
                      </a:prstClr>
                    </a:gs>
                    <a:gs pos="100000">
                      <a:srgbClr val="FFDB82">
                        <a:lumMod val="0"/>
                        <a:lumOff val="100000"/>
                      </a:srgbClr>
                    </a:gs>
                  </a:gsLst>
                  <a:lin ang="4800000" scaled="0"/>
                </a:gradFill>
                <a:latin typeface="Calibri" panose="020F0502020204030204" pitchFamily="34" charset="0"/>
                <a:ea typeface="Calibri" panose="020F0502020204030204" pitchFamily="34" charset="0"/>
                <a:cs typeface="Times New Roman" panose="02020603050405020304" pitchFamily="18" charset="0"/>
              </a:rPr>
              <a:t> </a:t>
            </a:r>
            <a:r>
              <a:rPr lang="en-US" dirty="0">
                <a:no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00B050"/>
                </a:solidFill>
                <a:latin typeface="Calibri" panose="020F0502020204030204" pitchFamily="34" charset="0"/>
                <a:ea typeface="Calibri" panose="020F0502020204030204" pitchFamily="34" charset="0"/>
                <a:cs typeface="Times New Roman" panose="02020603050405020304" pitchFamily="18" charset="0"/>
              </a:rPr>
              <a:t>- H6751 - </a:t>
            </a: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&lt;</a:t>
            </a:r>
            <a:r>
              <a:rPr lang="en-US" b="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tsalal</a:t>
            </a: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&gt; </a:t>
            </a:r>
            <a:endParaRPr lang="en-CA"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6">
                    <a:lumMod val="75000"/>
                  </a:schemeClr>
                </a:solidFill>
              </a:rPr>
              <a:t>to be or become or grow dark</a:t>
            </a:r>
          </a:p>
          <a:p>
            <a:r>
              <a:rPr lang="en-US" dirty="0">
                <a:solidFill>
                  <a:schemeClr val="accent6">
                    <a:lumMod val="75000"/>
                  </a:schemeClr>
                </a:solidFill>
              </a:rPr>
              <a:t>(</a:t>
            </a:r>
            <a:r>
              <a:rPr lang="en-US" dirty="0" err="1">
                <a:solidFill>
                  <a:schemeClr val="accent6">
                    <a:lumMod val="75000"/>
                  </a:schemeClr>
                </a:solidFill>
              </a:rPr>
              <a:t>Qal</a:t>
            </a:r>
            <a:r>
              <a:rPr lang="en-US" dirty="0">
                <a:solidFill>
                  <a:schemeClr val="accent6">
                    <a:lumMod val="75000"/>
                  </a:schemeClr>
                </a:solidFill>
              </a:rPr>
              <a:t>) to become or grow dark</a:t>
            </a:r>
          </a:p>
          <a:p>
            <a:pPr lvl="8"/>
            <a:r>
              <a:rPr lang="en-US" sz="3200" dirty="0">
                <a:solidFill>
                  <a:schemeClr val="accent6">
                    <a:lumMod val="75000"/>
                  </a:schemeClr>
                </a:solidFill>
              </a:rPr>
              <a:t>(</a:t>
            </a:r>
            <a:r>
              <a:rPr lang="en-US" sz="3200" dirty="0" err="1">
                <a:solidFill>
                  <a:schemeClr val="accent6">
                    <a:lumMod val="75000"/>
                  </a:schemeClr>
                </a:solidFill>
              </a:rPr>
              <a:t>Hiphil</a:t>
            </a:r>
            <a:r>
              <a:rPr lang="en-US" sz="3200" dirty="0">
                <a:solidFill>
                  <a:schemeClr val="accent6">
                    <a:lumMod val="75000"/>
                  </a:schemeClr>
                </a:solidFill>
                <a:effectLst/>
              </a:rPr>
              <a:t>)</a:t>
            </a:r>
            <a:r>
              <a:rPr lang="en-US" sz="3200" dirty="0">
                <a:solidFill>
                  <a:schemeClr val="accent6">
                    <a:lumMod val="75000"/>
                  </a:schemeClr>
                </a:solidFill>
                <a:effectLst>
                  <a:glow rad="127000">
                    <a:srgbClr val="00FF99"/>
                  </a:glow>
                </a:effectLst>
              </a:rPr>
              <a:t> </a:t>
            </a:r>
            <a:r>
              <a:rPr lang="en-US" sz="3200" b="1" dirty="0">
                <a:solidFill>
                  <a:schemeClr val="accent6">
                    <a:lumMod val="75000"/>
                  </a:schemeClr>
                </a:solidFill>
                <a:effectLst>
                  <a:glow rad="127000">
                    <a:srgbClr val="00FF99"/>
                  </a:glow>
                </a:effectLst>
              </a:rPr>
              <a:t>to </a:t>
            </a:r>
            <a:r>
              <a:rPr lang="en-US" sz="3200" b="1" dirty="0" smtClean="0">
                <a:solidFill>
                  <a:schemeClr val="accent6">
                    <a:lumMod val="75000"/>
                  </a:schemeClr>
                </a:solidFill>
                <a:effectLst>
                  <a:glow rad="127000">
                    <a:srgbClr val="00FF99"/>
                  </a:glow>
                </a:effectLst>
              </a:rPr>
              <a:t>shadow</a:t>
            </a:r>
            <a:endParaRPr lang="en-US" sz="3200" b="1" dirty="0">
              <a:solidFill>
                <a:schemeClr val="accent6">
                  <a:lumMod val="75000"/>
                </a:schemeClr>
              </a:solidFill>
              <a:effectLst>
                <a:glow rad="127000">
                  <a:srgbClr val="00FF99"/>
                </a:glow>
              </a:effectLst>
            </a:endParaRPr>
          </a:p>
        </p:txBody>
      </p:sp>
      <p:sp>
        <p:nvSpPr>
          <p:cNvPr id="2" name="Curved Left Arrow 1"/>
          <p:cNvSpPr/>
          <p:nvPr/>
        </p:nvSpPr>
        <p:spPr>
          <a:xfrm>
            <a:off x="10135518" y="4605051"/>
            <a:ext cx="902498" cy="1866325"/>
          </a:xfrm>
          <a:prstGeom prst="curvedLeftArrow">
            <a:avLst>
              <a:gd name="adj1" fmla="val 25000"/>
              <a:gd name="adj2" fmla="val 82905"/>
              <a:gd name="adj3" fmla="val 34259"/>
            </a:avLst>
          </a:prstGeom>
          <a:gradFill>
            <a:gsLst>
              <a:gs pos="94000">
                <a:srgbClr val="FFFF00">
                  <a:lumMod val="91000"/>
                  <a:lumOff val="9000"/>
                </a:srgbClr>
              </a:gs>
              <a:gs pos="3000">
                <a:schemeClr val="accent4">
                  <a:lumMod val="75000"/>
                  <a:alpha val="62000"/>
                </a:schemeClr>
              </a:gs>
              <a:gs pos="51000">
                <a:schemeClr val="accent4">
                  <a:lumMod val="60000"/>
                  <a:lumOff val="40000"/>
                </a:schemeClr>
              </a:gs>
            </a:gsLst>
            <a:lin ang="5400000" scaled="1"/>
          </a:gra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 name="Slide Number Placeholder 4"/>
          <p:cNvSpPr txBox="1">
            <a:spLocks/>
          </p:cNvSpPr>
          <p:nvPr/>
        </p:nvSpPr>
        <p:spPr>
          <a:xfrm>
            <a:off x="9035481" y="619782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b="1" smtClean="0">
                <a:solidFill>
                  <a:schemeClr val="accent4">
                    <a:lumMod val="50000"/>
                  </a:schemeClr>
                </a:solidFill>
              </a:rPr>
              <a:pPr/>
              <a:t>18</a:t>
            </a:fld>
            <a:endParaRPr lang="en-US" sz="1800" b="1" dirty="0">
              <a:solidFill>
                <a:schemeClr val="accent4">
                  <a:lumMod val="50000"/>
                </a:schemeClr>
              </a:solidFill>
            </a:endParaRPr>
          </a:p>
        </p:txBody>
      </p:sp>
      <p:pic>
        <p:nvPicPr>
          <p:cNvPr id="1027" name="Picture 3" descr="C:\Users\Rae\Desktop\cedar tree shado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935" y="214439"/>
            <a:ext cx="3860746" cy="2975801"/>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279863" y="172976"/>
            <a:ext cx="7184991" cy="3047744"/>
          </a:xfrm>
          <a:prstGeom prst="rect">
            <a:avLst/>
          </a:prstGeo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vert="horz" lIns="91440" tIns="45720" rIns="91440" bIns="45720" rtlCol="0" anchor="ctr">
            <a:normAutofit fontScale="92500"/>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1000"/>
              </a:spcAft>
            </a:pP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In the situation of the boughs physically restricting the light of the sun, this restriction caused a dim light mixture.  The cedar boughs caused a partial </a:t>
            </a:r>
            <a:r>
              <a:rPr lang="en-CA" b="1" u="sng"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absence of light</a:t>
            </a: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hence a </a:t>
            </a:r>
            <a:r>
              <a:rPr lang="en-CA" b="1" u="sng"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reduced light quotient</a:t>
            </a:r>
            <a:r>
              <a:rPr lang="en-CA" b="1"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 </a:t>
            </a: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was produced from a physical restriction imposed upon DIRECT SUNLIGHT. </a:t>
            </a:r>
            <a:endParaRPr lang="en-US" sz="3200" b="1" dirty="0">
              <a:solidFill>
                <a:schemeClr val="accent6">
                  <a:lumMod val="75000"/>
                </a:schemeClr>
              </a:solidFill>
              <a:effectLst>
                <a:glow rad="127000">
                  <a:srgbClr val="00FF99"/>
                </a:glow>
              </a:effectLst>
            </a:endParaRPr>
          </a:p>
        </p:txBody>
      </p:sp>
      <p:pic>
        <p:nvPicPr>
          <p:cNvPr id="8" name="Picture 2" descr="C:\Users\Rae\Desktop\trees and shadows 4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63" y="3544840"/>
            <a:ext cx="2403237" cy="283555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98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1250"/>
                                        <p:tgtEl>
                                          <p:spTgt spid="1027"/>
                                        </p:tgtEl>
                                      </p:cBhvr>
                                    </p:animEffect>
                                  </p:childTnLst>
                                </p:cTn>
                              </p:par>
                              <p:par>
                                <p:cTn id="8" presetID="21" presetClass="entr" presetSubtype="1" fill="hold"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1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randombar(horizontal)">
                                      <p:cBhvr>
                                        <p:cTn id="15" dur="500"/>
                                        <p:tgtEl>
                                          <p:spTgt spid="3">
                                            <p:bg/>
                                          </p:spTgt>
                                        </p:tgtEl>
                                      </p:cBhvr>
                                    </p:animEffect>
                                  </p:childTnLst>
                                </p:cTn>
                              </p:par>
                              <p:par>
                                <p:cTn id="16" presetID="14" presetClass="entr" presetSubtype="10" fill="hold" grpId="0" nodeType="withEffect">
                                  <p:stCondLst>
                                    <p:cond delay="10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par>
                                <p:cTn id="19" presetID="14" presetClass="entr" presetSubtype="10" fill="hold" grpId="0" nodeType="withEffect">
                                  <p:stCondLst>
                                    <p:cond delay="30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par>
                                <p:cTn id="22" presetID="14" presetClass="entr" presetSubtype="10" fill="hold" grpId="0" nodeType="withEffect">
                                  <p:stCondLst>
                                    <p:cond delay="35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par>
                                <p:cTn id="25" presetID="14" presetClass="entr" presetSubtype="10" fill="hold" grpId="0" nodeType="withEffect">
                                  <p:stCondLst>
                                    <p:cond delay="40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par>
                                <p:cTn id="28" presetID="22" presetClass="entr" presetSubtype="1" fill="hold" grpId="0" nodeType="withEffect">
                                  <p:stCondLst>
                                    <p:cond delay="500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97299" y="156214"/>
            <a:ext cx="11797401" cy="3706961"/>
          </a:xfrm>
          <a:prstGeom prst="rect">
            <a:avLst/>
          </a:prstGeom>
        </p:spPr>
      </p:pic>
      <p:pic>
        <p:nvPicPr>
          <p:cNvPr id="4" name="Picture 3"/>
          <p:cNvPicPr>
            <a:picLocks/>
          </p:cNvPicPr>
          <p:nvPr/>
        </p:nvPicPr>
        <p:blipFill>
          <a:blip r:embed="rId3"/>
          <a:stretch>
            <a:fillRect/>
          </a:stretch>
        </p:blipFill>
        <p:spPr>
          <a:xfrm>
            <a:off x="128708" y="4295309"/>
            <a:ext cx="12071759" cy="2311713"/>
          </a:xfrm>
          <a:prstGeom prst="rect">
            <a:avLst/>
          </a:prstGeom>
        </p:spPr>
      </p:pic>
      <p:sp>
        <p:nvSpPr>
          <p:cNvPr id="3" name="Rectangle 2"/>
          <p:cNvSpPr/>
          <p:nvPr/>
        </p:nvSpPr>
        <p:spPr>
          <a:xfrm>
            <a:off x="3529412" y="2580827"/>
            <a:ext cx="7793765" cy="581114"/>
          </a:xfrm>
          <a:prstGeom prst="rect">
            <a:avLst/>
          </a:prstGeom>
          <a:noFill/>
          <a:ln w="38100">
            <a:solidFill>
              <a:srgbClr val="FF66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990174" y="2559460"/>
            <a:ext cx="2333003" cy="602481"/>
          </a:xfrm>
          <a:prstGeom prst="rect">
            <a:avLst/>
          </a:prstGeom>
          <a:noFill/>
          <a:ln w="76200">
            <a:solidFill>
              <a:srgbClr val="FF0066"/>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19</a:t>
            </a:fld>
            <a:endParaRPr lang="en-US" sz="1800" dirty="0">
              <a:solidFill>
                <a:schemeClr val="accent4">
                  <a:lumMod val="50000"/>
                </a:schemeClr>
              </a:solidFill>
            </a:endParaRPr>
          </a:p>
        </p:txBody>
      </p:sp>
      <p:cxnSp>
        <p:nvCxnSpPr>
          <p:cNvPr id="8" name="Straight Connector 7"/>
          <p:cNvCxnSpPr/>
          <p:nvPr/>
        </p:nvCxnSpPr>
        <p:spPr>
          <a:xfrm>
            <a:off x="4349578" y="3599935"/>
            <a:ext cx="1944130" cy="0"/>
          </a:xfrm>
          <a:prstGeom prst="line">
            <a:avLst/>
          </a:prstGeom>
          <a:ln w="38100">
            <a:solidFill>
              <a:srgbClr val="8600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717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par>
                                <p:cTn id="10" presetID="45" presetClass="entr" presetSubtype="0" fill="hold" grpId="1" nodeType="withEffect">
                                  <p:stCondLst>
                                    <p:cond delay="4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9339192" y="6409522"/>
            <a:ext cx="2743200" cy="365125"/>
          </a:xfrm>
        </p:spPr>
        <p:txBody>
          <a:bodyPr/>
          <a:lstStyle/>
          <a:p>
            <a:fld id="{6D22F896-40B5-4ADD-8801-0D06FADFA095}" type="slidenum">
              <a:rPr lang="en-US" sz="1800" smtClean="0"/>
              <a:t>2</a:t>
            </a:fld>
            <a:endParaRPr lang="en-US" sz="1800" dirty="0"/>
          </a:p>
        </p:txBody>
      </p:sp>
      <p:sp>
        <p:nvSpPr>
          <p:cNvPr id="4" name="Rectangle 3"/>
          <p:cNvSpPr/>
          <p:nvPr/>
        </p:nvSpPr>
        <p:spPr>
          <a:xfrm>
            <a:off x="231178" y="169706"/>
            <a:ext cx="11732222"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rPr>
              <a:t>There are </a:t>
            </a:r>
            <a:r>
              <a:rPr lang="en-US" sz="5400" b="1" dirty="0" smtClean="0">
                <a:ln w="11430"/>
                <a:solidFill>
                  <a:srgbClr val="009592"/>
                </a:solidFill>
                <a:effectLst>
                  <a:outerShdw blurRad="50800" dist="39000" dir="5460000" algn="tl">
                    <a:srgbClr val="000000">
                      <a:alpha val="38000"/>
                    </a:srgbClr>
                  </a:outerShdw>
                </a:effectLst>
                <a:latin typeface="Arial Rounded MT Bold" pitchFamily="34" charset="0"/>
              </a:rPr>
              <a:t>four</a:t>
            </a:r>
            <a:r>
              <a:rPr lang="en-US" sz="5400" b="1" dirty="0" smtClean="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rPr>
              <a:t> popular Scriptures used to teach how to be …</a:t>
            </a:r>
            <a:endParaRPr lang="en-US" sz="5400" b="1" dirty="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endParaRPr>
          </a:p>
        </p:txBody>
      </p:sp>
      <p:sp>
        <p:nvSpPr>
          <p:cNvPr id="5" name="Rectangle 4"/>
          <p:cNvSpPr/>
          <p:nvPr/>
        </p:nvSpPr>
        <p:spPr>
          <a:xfrm>
            <a:off x="0" y="4317165"/>
            <a:ext cx="12192000" cy="707886"/>
          </a:xfrm>
          <a:prstGeom prst="rect">
            <a:avLst/>
          </a:prstGeom>
          <a:gradFill flip="none" rotWithShape="1">
            <a:gsLst>
              <a:gs pos="0">
                <a:schemeClr val="bg1"/>
              </a:gs>
              <a:gs pos="38000">
                <a:srgbClr val="002060"/>
              </a:gs>
              <a:gs pos="61000">
                <a:srgbClr val="0A128C"/>
              </a:gs>
              <a:gs pos="54000">
                <a:srgbClr val="0070C0"/>
              </a:gs>
              <a:gs pos="47000">
                <a:srgbClr val="0070C0"/>
              </a:gs>
              <a:gs pos="90000">
                <a:schemeClr val="bg1"/>
              </a:gs>
            </a:gsLst>
            <a:lin ang="10800000" scaled="1"/>
            <a:tileRect/>
          </a:gra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000" b="1" dirty="0" smtClean="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rPr>
              <a:t> </a:t>
            </a:r>
            <a:r>
              <a:rPr lang="en-US" sz="4000" b="1" spc="300" dirty="0" smtClean="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rPr>
              <a:t>… from sunset to sunset!</a:t>
            </a:r>
            <a:endParaRPr lang="en-US" sz="4000" b="1" spc="300" dirty="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endParaRPr>
          </a:p>
        </p:txBody>
      </p:sp>
      <p:sp>
        <p:nvSpPr>
          <p:cNvPr id="6" name="Rectangle 5"/>
          <p:cNvSpPr/>
          <p:nvPr/>
        </p:nvSpPr>
        <p:spPr>
          <a:xfrm>
            <a:off x="551203" y="5155361"/>
            <a:ext cx="3344971"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a:buAutoNum type="arabicPeriod"/>
            </a:pPr>
            <a:r>
              <a:rPr lang="en-US" sz="3200" b="1" dirty="0" smtClean="0">
                <a:ln w="11430"/>
                <a:solidFill>
                  <a:srgbClr val="009592"/>
                </a:solidFill>
                <a:effectLst>
                  <a:outerShdw blurRad="50800" dist="39000" dir="5460000" algn="tl">
                    <a:srgbClr val="000000">
                      <a:alpha val="38000"/>
                    </a:srgbClr>
                  </a:outerShdw>
                </a:effectLst>
                <a:latin typeface="Arial Rounded MT Bold" pitchFamily="34" charset="0"/>
              </a:rPr>
              <a:t>Gen 1:5</a:t>
            </a:r>
            <a:r>
              <a:rPr lang="en-US" sz="2400" b="1" dirty="0" smtClean="0">
                <a:ln w="11430"/>
                <a:solidFill>
                  <a:srgbClr val="009592"/>
                </a:solidFill>
                <a:effectLst>
                  <a:outerShdw blurRad="50800" dist="39000" dir="5460000" algn="tl">
                    <a:srgbClr val="000000">
                      <a:alpha val="38000"/>
                    </a:srgbClr>
                  </a:outerShdw>
                </a:effectLst>
                <a:latin typeface="Arial Rounded MT Bold" pitchFamily="34" charset="0"/>
              </a:rPr>
              <a:t>[b]</a:t>
            </a:r>
            <a:endParaRPr lang="en-US" sz="3200" b="1" dirty="0" smtClean="0">
              <a:ln w="11430"/>
              <a:solidFill>
                <a:srgbClr val="009592"/>
              </a:solidFill>
              <a:effectLst>
                <a:outerShdw blurRad="50800" dist="39000" dir="5460000" algn="tl">
                  <a:srgbClr val="000000">
                    <a:alpha val="38000"/>
                  </a:srgbClr>
                </a:outerShdw>
              </a:effectLst>
              <a:latin typeface="Arial Rounded MT Bold" pitchFamily="34" charset="0"/>
            </a:endParaRPr>
          </a:p>
          <a:p>
            <a:pPr marL="514350" indent="-514350">
              <a:buAutoNum type="arabicPeriod"/>
            </a:pPr>
            <a:r>
              <a:rPr lang="en-US" sz="3200" b="1" dirty="0" smtClean="0">
                <a:ln w="11430"/>
                <a:solidFill>
                  <a:srgbClr val="009592"/>
                </a:solidFill>
                <a:effectLst>
                  <a:outerShdw blurRad="50800" dist="39000" dir="5460000" algn="tl">
                    <a:srgbClr val="000000">
                      <a:alpha val="38000"/>
                    </a:srgbClr>
                  </a:outerShdw>
                </a:effectLst>
                <a:latin typeface="Arial Rounded MT Bold" pitchFamily="34" charset="0"/>
              </a:rPr>
              <a:t>Lev 23:32</a:t>
            </a:r>
            <a:r>
              <a:rPr lang="en-US" sz="2400" b="1" dirty="0" smtClean="0">
                <a:ln w="11430"/>
                <a:solidFill>
                  <a:srgbClr val="009592"/>
                </a:solidFill>
                <a:effectLst>
                  <a:outerShdw blurRad="50800" dist="39000" dir="5460000" algn="tl">
                    <a:srgbClr val="000000">
                      <a:alpha val="38000"/>
                    </a:srgbClr>
                  </a:outerShdw>
                </a:effectLst>
                <a:latin typeface="Arial Rounded MT Bold" pitchFamily="34" charset="0"/>
              </a:rPr>
              <a:t>[c]</a:t>
            </a:r>
            <a:endParaRPr lang="en-US" sz="3200" b="1" dirty="0" smtClean="0">
              <a:ln w="11430"/>
              <a:solidFill>
                <a:srgbClr val="009592"/>
              </a:solidFill>
              <a:effectLst>
                <a:outerShdw blurRad="50800" dist="39000" dir="5460000" algn="tl">
                  <a:srgbClr val="000000">
                    <a:alpha val="38000"/>
                  </a:srgbClr>
                </a:outerShdw>
              </a:effectLst>
              <a:latin typeface="Arial Rounded MT Bold" pitchFamily="34" charset="0"/>
            </a:endParaRPr>
          </a:p>
          <a:p>
            <a:pPr marL="514350" indent="-514350">
              <a:buAutoNum type="arabicPeriod"/>
            </a:pPr>
            <a:r>
              <a:rPr lang="en-US" sz="3200" b="1" dirty="0" smtClean="0">
                <a:ln w="11430"/>
                <a:solidFill>
                  <a:srgbClr val="009592"/>
                </a:solidFill>
                <a:effectLst>
                  <a:outerShdw blurRad="50800" dist="39000" dir="5460000" algn="tl">
                    <a:srgbClr val="000000">
                      <a:alpha val="38000"/>
                    </a:srgbClr>
                  </a:outerShdw>
                </a:effectLst>
                <a:latin typeface="Arial Rounded MT Bold" pitchFamily="34" charset="0"/>
              </a:rPr>
              <a:t>John 20:1</a:t>
            </a:r>
            <a:endParaRPr lang="en-US" sz="3200" b="1" dirty="0">
              <a:ln w="11430"/>
              <a:solidFill>
                <a:srgbClr val="009592"/>
              </a:solidFill>
              <a:effectLst>
                <a:outerShdw blurRad="50800" dist="39000" dir="5460000" algn="tl">
                  <a:srgbClr val="000000">
                    <a:alpha val="38000"/>
                  </a:srgbClr>
                </a:outerShdw>
              </a:effectLst>
              <a:latin typeface="Arial Rounded MT Bold" pitchFamily="34" charset="0"/>
            </a:endParaRPr>
          </a:p>
        </p:txBody>
      </p:sp>
      <p:sp>
        <p:nvSpPr>
          <p:cNvPr id="7" name="Rectangle 6"/>
          <p:cNvSpPr/>
          <p:nvPr/>
        </p:nvSpPr>
        <p:spPr>
          <a:xfrm rot="21094983">
            <a:off x="3623606" y="5200027"/>
            <a:ext cx="3139042" cy="132343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5000" endA="300" endPos="45500" dir="5400000" sy="-100000" algn="bl" rotWithShape="0"/>
                </a:effectLst>
                <a:latin typeface="Ravie" pitchFamily="82" charset="0"/>
              </a:rPr>
              <a:t>And for sure …</a:t>
            </a:r>
            <a:endParaRPr lang="en-US"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5000" endA="300" endPos="45500" dir="5400000" sy="-100000" algn="bl" rotWithShape="0"/>
              </a:effectLst>
              <a:latin typeface="Ravie" pitchFamily="82" charset="0"/>
            </a:endParaRPr>
          </a:p>
        </p:txBody>
      </p:sp>
      <p:pic>
        <p:nvPicPr>
          <p:cNvPr id="3074" name="Picture 2" descr="C:\Users\Rae\Desktop\study nehemiah  5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114" y="5176970"/>
            <a:ext cx="3238046" cy="150197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8"/>
          <p:cNvSpPr/>
          <p:nvPr/>
        </p:nvSpPr>
        <p:spPr>
          <a:xfrm rot="21094983">
            <a:off x="9540487" y="5586247"/>
            <a:ext cx="3139042"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5000" endA="50" endPos="85000" dir="5400000" sy="-100000" algn="bl" rotWithShape="0"/>
                </a:effectLst>
                <a:latin typeface="Ravie" pitchFamily="82" charset="0"/>
              </a:rPr>
              <a:t>13:19</a:t>
            </a:r>
            <a:endParaRPr lang="en-US"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5000" endA="50" endPos="85000" dir="5400000" sy="-100000" algn="bl" rotWithShape="0"/>
              </a:effectLst>
              <a:latin typeface="Ravie" pitchFamily="82" charset="0"/>
            </a:endParaRPr>
          </a:p>
        </p:txBody>
      </p:sp>
      <p:sp>
        <p:nvSpPr>
          <p:cNvPr id="10" name="Pentagon 9"/>
          <p:cNvSpPr/>
          <p:nvPr/>
        </p:nvSpPr>
        <p:spPr>
          <a:xfrm>
            <a:off x="3896174" y="1833945"/>
            <a:ext cx="4879960" cy="523220"/>
          </a:xfrm>
          <a:prstGeom prst="homePlate">
            <a:avLst>
              <a:gd name="adj" fmla="val 121962"/>
            </a:avLst>
          </a:prstGeom>
          <a:gradFill flip="none" rotWithShape="1">
            <a:gsLst>
              <a:gs pos="0">
                <a:schemeClr val="bg1"/>
              </a:gs>
              <a:gs pos="38000">
                <a:srgbClr val="002060"/>
              </a:gs>
              <a:gs pos="61000">
                <a:srgbClr val="0A128C"/>
              </a:gs>
              <a:gs pos="54000">
                <a:srgbClr val="0070C0"/>
              </a:gs>
              <a:gs pos="47000">
                <a:srgbClr val="0070C0"/>
              </a:gs>
              <a:gs pos="90000">
                <a:schemeClr val="bg1"/>
              </a:gs>
            </a:gsLst>
            <a:lin ang="10800000" scaled="1"/>
            <a:tileRect/>
          </a:gra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b="1" spc="600" dirty="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rPr>
              <a:t>k</a:t>
            </a:r>
            <a:r>
              <a:rPr lang="en-US" sz="2800" b="1" spc="600" dirty="0" smtClean="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rPr>
              <a:t>eeping the</a:t>
            </a:r>
            <a:endParaRPr lang="en-US" sz="3600" b="1" spc="600" dirty="0">
              <a:ln w="11430"/>
              <a:solidFill>
                <a:schemeClr val="accent1">
                  <a:lumMod val="60000"/>
                  <a:lumOff val="40000"/>
                </a:schemeClr>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3663854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1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wipe(up)">
                                      <p:cBhvr>
                                        <p:cTn id="38" dur="2000"/>
                                        <p:tgtEl>
                                          <p:spTgt spid="3074"/>
                                        </p:tgtEl>
                                      </p:cBhvr>
                                    </p:animEffect>
                                  </p:childTnLst>
                                </p:cTn>
                              </p:par>
                            </p:childTnLst>
                          </p:cTn>
                        </p:par>
                        <p:par>
                          <p:cTn id="39" fill="hold">
                            <p:stCondLst>
                              <p:cond delay="4000"/>
                            </p:stCondLst>
                            <p:childTnLst>
                              <p:par>
                                <p:cTn id="40" presetID="26"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80">
                                          <p:stCondLst>
                                            <p:cond delay="0"/>
                                          </p:stCondLst>
                                        </p:cTn>
                                        <p:tgtEl>
                                          <p:spTgt spid="9"/>
                                        </p:tgtEl>
                                      </p:cBhvr>
                                    </p:animEffect>
                                    <p:anim calcmode="lin" valueType="num">
                                      <p:cBhvr>
                                        <p:cTn id="4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8" dur="26">
                                          <p:stCondLst>
                                            <p:cond delay="650"/>
                                          </p:stCondLst>
                                        </p:cTn>
                                        <p:tgtEl>
                                          <p:spTgt spid="9"/>
                                        </p:tgtEl>
                                      </p:cBhvr>
                                      <p:to x="100000" y="60000"/>
                                    </p:animScale>
                                    <p:animScale>
                                      <p:cBhvr>
                                        <p:cTn id="49" dur="166" decel="50000">
                                          <p:stCondLst>
                                            <p:cond delay="676"/>
                                          </p:stCondLst>
                                        </p:cTn>
                                        <p:tgtEl>
                                          <p:spTgt spid="9"/>
                                        </p:tgtEl>
                                      </p:cBhvr>
                                      <p:to x="100000" y="100000"/>
                                    </p:animScale>
                                    <p:animScale>
                                      <p:cBhvr>
                                        <p:cTn id="50" dur="26">
                                          <p:stCondLst>
                                            <p:cond delay="1312"/>
                                          </p:stCondLst>
                                        </p:cTn>
                                        <p:tgtEl>
                                          <p:spTgt spid="9"/>
                                        </p:tgtEl>
                                      </p:cBhvr>
                                      <p:to x="100000" y="80000"/>
                                    </p:animScale>
                                    <p:animScale>
                                      <p:cBhvr>
                                        <p:cTn id="51" dur="166" decel="50000">
                                          <p:stCondLst>
                                            <p:cond delay="1338"/>
                                          </p:stCondLst>
                                        </p:cTn>
                                        <p:tgtEl>
                                          <p:spTgt spid="9"/>
                                        </p:tgtEl>
                                      </p:cBhvr>
                                      <p:to x="100000" y="100000"/>
                                    </p:animScale>
                                    <p:animScale>
                                      <p:cBhvr>
                                        <p:cTn id="52" dur="26">
                                          <p:stCondLst>
                                            <p:cond delay="1642"/>
                                          </p:stCondLst>
                                        </p:cTn>
                                        <p:tgtEl>
                                          <p:spTgt spid="9"/>
                                        </p:tgtEl>
                                      </p:cBhvr>
                                      <p:to x="100000" y="90000"/>
                                    </p:animScale>
                                    <p:animScale>
                                      <p:cBhvr>
                                        <p:cTn id="53" dur="166" decel="50000">
                                          <p:stCondLst>
                                            <p:cond delay="1668"/>
                                          </p:stCondLst>
                                        </p:cTn>
                                        <p:tgtEl>
                                          <p:spTgt spid="9"/>
                                        </p:tgtEl>
                                      </p:cBhvr>
                                      <p:to x="100000" y="100000"/>
                                    </p:animScale>
                                    <p:animScale>
                                      <p:cBhvr>
                                        <p:cTn id="54" dur="26">
                                          <p:stCondLst>
                                            <p:cond delay="1808"/>
                                          </p:stCondLst>
                                        </p:cTn>
                                        <p:tgtEl>
                                          <p:spTgt spid="9"/>
                                        </p:tgtEl>
                                      </p:cBhvr>
                                      <p:to x="100000" y="95000"/>
                                    </p:animScale>
                                    <p:animScale>
                                      <p:cBhvr>
                                        <p:cTn id="5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03908"/>
            <a:ext cx="11806843" cy="6650183"/>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w="152400" h="50800" prst="softRound"/>
          </a:sp3d>
        </p:spPr>
        <p:txBody>
          <a:bodyPr>
            <a:sp3d extrusionH="57150">
              <a:bevelT w="38100" h="38100"/>
            </a:sp3d>
          </a:bodyPr>
          <a:lstStyle/>
          <a:p>
            <a:pPr marL="0" indent="0">
              <a:lnSpc>
                <a:spcPct val="115000"/>
              </a:lnSpc>
              <a:spcAft>
                <a:spcPts val="1000"/>
              </a:spcAft>
              <a:buNone/>
            </a:pP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en-C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2"/>
          <a:srcRect l="45692" t="32246" r="32394" b="40235"/>
          <a:stretch/>
        </p:blipFill>
        <p:spPr bwMode="auto">
          <a:xfrm>
            <a:off x="363875" y="286723"/>
            <a:ext cx="8896943" cy="628455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53640926-AAD7-44D8-BBD7-CCE9431645EC}">
              <a14:shadowObscured xmlns:a14="http://schemas.microsoft.com/office/drawing/2010/main"/>
            </a:ext>
          </a:extLst>
        </p:spPr>
      </p:pic>
      <p:sp>
        <p:nvSpPr>
          <p:cNvPr id="2" name="Rectangle 1"/>
          <p:cNvSpPr/>
          <p:nvPr/>
        </p:nvSpPr>
        <p:spPr>
          <a:xfrm>
            <a:off x="9475569" y="718217"/>
            <a:ext cx="2299855" cy="5190836"/>
          </a:xfrm>
          <a:prstGeom prst="rect">
            <a:avLst/>
          </a:prstGeom>
          <a:ln w="57150">
            <a:solidFill>
              <a:srgbClr val="0000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lnSpc>
                <a:spcPct val="115000"/>
              </a:lnSpc>
              <a:spcAft>
                <a:spcPts val="1000"/>
              </a:spcAft>
            </a:pPr>
            <a:r>
              <a:rPr lang="en-CA"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Julian Morgenstern’s thoughts about </a:t>
            </a:r>
            <a:r>
              <a:rPr lang="en-CA" sz="2800" b="1" dirty="0">
                <a:ln>
                  <a:solidFill>
                    <a:srgbClr val="002060"/>
                  </a:solidFill>
                </a:ln>
                <a:solidFill>
                  <a:srgbClr val="00B050"/>
                </a:solidFill>
                <a:latin typeface="Calibri" panose="020F0502020204030204" pitchFamily="34" charset="0"/>
                <a:ea typeface="Calibri" panose="020F0502020204030204" pitchFamily="34" charset="0"/>
                <a:cs typeface="Times New Roman" panose="02020603050405020304" pitchFamily="18" charset="0"/>
              </a:rPr>
              <a:t>Nehemiah 13:19 </a:t>
            </a:r>
            <a:r>
              <a:rPr lang="en-CA"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are </a:t>
            </a:r>
            <a:r>
              <a:rPr lang="en-CA"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en-CA"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CA"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as </a:t>
            </a:r>
            <a:r>
              <a:rPr lang="en-CA"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follows </a:t>
            </a:r>
            <a:r>
              <a:rPr lang="en-CA"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algn="ctr">
              <a:lnSpc>
                <a:spcPct val="115000"/>
              </a:lnSpc>
              <a:spcAft>
                <a:spcPts val="1000"/>
              </a:spcAft>
            </a:pP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(pg. </a:t>
            </a: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22, Ancient Calendars of Israel, Hebrew Union College, 1935)</a:t>
            </a:r>
            <a:endParaRPr lang="en-CA"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20</a:t>
            </a:fld>
            <a:endParaRPr lang="en-US" dirty="0"/>
          </a:p>
        </p:txBody>
      </p:sp>
      <p:sp>
        <p:nvSpPr>
          <p:cNvPr id="7" name="Slide Number Placeholder 4"/>
          <p:cNvSpPr txBox="1">
            <a:spLocks/>
          </p:cNvSpPr>
          <p:nvPr/>
        </p:nvSpPr>
        <p:spPr>
          <a:xfrm>
            <a:off x="9165567" y="63632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20</a:t>
            </a:fld>
            <a:endParaRPr lang="en-US" sz="1800" dirty="0">
              <a:solidFill>
                <a:schemeClr val="accent4">
                  <a:lumMod val="50000"/>
                </a:schemeClr>
              </a:solidFill>
            </a:endParaRPr>
          </a:p>
        </p:txBody>
      </p:sp>
      <p:cxnSp>
        <p:nvCxnSpPr>
          <p:cNvPr id="8" name="Straight Connector 7"/>
          <p:cNvCxnSpPr/>
          <p:nvPr/>
        </p:nvCxnSpPr>
        <p:spPr>
          <a:xfrm>
            <a:off x="5719075" y="5410408"/>
            <a:ext cx="1216511" cy="11337"/>
          </a:xfrm>
          <a:prstGeom prst="line">
            <a:avLst/>
          </a:prstGeom>
          <a:ln w="381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634345" y="6258002"/>
            <a:ext cx="1404551" cy="523220"/>
          </a:xfrm>
          <a:prstGeom prst="rect">
            <a:avLst/>
          </a:prstGeom>
          <a:noFill/>
        </p:spPr>
        <p:txBody>
          <a:bodyPr wrap="none" lIns="91440" tIns="45720" rIns="91440" bIns="45720">
            <a:spAutoFit/>
          </a:bodyPr>
          <a:lstStyle/>
          <a:p>
            <a:pPr algn="ctr"/>
            <a:r>
              <a:rPr lang="en-US" sz="28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a:t>
            </a: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266138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249382" y="115746"/>
            <a:ext cx="11665527" cy="6488137"/>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lstStyle/>
          <a:p>
            <a:pPr>
              <a:lnSpc>
                <a:spcPct val="115000"/>
              </a:lnSpc>
              <a:spcAft>
                <a:spcPts val="1000"/>
              </a:spcAft>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Morgenstern continues:</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en-C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2"/>
          <a:srcRect l="45692" t="59434" r="33078" b="16354"/>
          <a:stretch/>
        </p:blipFill>
        <p:spPr bwMode="auto">
          <a:xfrm>
            <a:off x="1643382" y="621394"/>
            <a:ext cx="9162799" cy="587802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53640926-AAD7-44D8-BBD7-CCE9431645EC}">
              <a14:shadowObscured xmlns:a14="http://schemas.microsoft.com/office/drawing/2010/main"/>
            </a:ext>
          </a:extLst>
        </p:spPr>
      </p:pic>
      <p:sp>
        <p:nvSpPr>
          <p:cNvPr id="5" name="Slide Number Placeholder 4"/>
          <p:cNvSpPr txBox="1">
            <a:spLocks/>
          </p:cNvSpPr>
          <p:nvPr/>
        </p:nvSpPr>
        <p:spPr>
          <a:xfrm>
            <a:off x="9177147" y="624199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21</a:t>
            </a:fld>
            <a:endParaRPr lang="en-US" sz="1800" dirty="0">
              <a:solidFill>
                <a:schemeClr val="accent4">
                  <a:lumMod val="50000"/>
                </a:schemeClr>
              </a:solidFill>
            </a:endParaRPr>
          </a:p>
        </p:txBody>
      </p:sp>
      <p:cxnSp>
        <p:nvCxnSpPr>
          <p:cNvPr id="6" name="Straight Connector 5"/>
          <p:cNvCxnSpPr/>
          <p:nvPr/>
        </p:nvCxnSpPr>
        <p:spPr>
          <a:xfrm>
            <a:off x="3426107" y="973411"/>
            <a:ext cx="7292050" cy="32116"/>
          </a:xfrm>
          <a:prstGeom prst="line">
            <a:avLst/>
          </a:prstGeom>
          <a:ln w="381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91754" y="1251317"/>
            <a:ext cx="8726403" cy="32116"/>
          </a:xfrm>
          <a:prstGeom prst="line">
            <a:avLst/>
          </a:prstGeom>
          <a:ln w="381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00714" y="1583017"/>
            <a:ext cx="8726403" cy="32116"/>
          </a:xfrm>
          <a:prstGeom prst="line">
            <a:avLst/>
          </a:prstGeom>
          <a:ln w="381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91754" y="1849523"/>
            <a:ext cx="3629117" cy="26819"/>
          </a:xfrm>
          <a:prstGeom prst="line">
            <a:avLst/>
          </a:prstGeom>
          <a:ln w="381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82240" y="2481277"/>
            <a:ext cx="5293360" cy="34936"/>
          </a:xfrm>
          <a:prstGeom prst="line">
            <a:avLst/>
          </a:prstGeom>
          <a:ln w="38100">
            <a:solidFill>
              <a:schemeClr val="accent4">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73271" y="1878164"/>
            <a:ext cx="4944886" cy="26819"/>
          </a:xfrm>
          <a:prstGeom prst="line">
            <a:avLst/>
          </a:prstGeom>
          <a:ln w="38100">
            <a:solidFill>
              <a:srgbClr val="99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71433" y="2186637"/>
            <a:ext cx="8726403" cy="53037"/>
          </a:xfrm>
          <a:prstGeom prst="line">
            <a:avLst/>
          </a:prstGeom>
          <a:ln w="38100">
            <a:solidFill>
              <a:srgbClr val="99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81594" y="2460957"/>
            <a:ext cx="517766" cy="1"/>
          </a:xfrm>
          <a:prstGeom prst="line">
            <a:avLst/>
          </a:prstGeom>
          <a:ln w="38100">
            <a:solidFill>
              <a:srgbClr val="99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245714" y="2527150"/>
            <a:ext cx="2492762" cy="17324"/>
          </a:xfrm>
          <a:prstGeom prst="line">
            <a:avLst/>
          </a:prstGeom>
          <a:ln w="38100">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01520" y="2786077"/>
            <a:ext cx="8736956" cy="34936"/>
          </a:xfrm>
          <a:prstGeom prst="line">
            <a:avLst/>
          </a:prstGeom>
          <a:ln w="38100">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991360" y="3090877"/>
            <a:ext cx="8736956" cy="34936"/>
          </a:xfrm>
          <a:prstGeom prst="line">
            <a:avLst/>
          </a:prstGeom>
          <a:ln w="38100">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155440" y="4016546"/>
            <a:ext cx="6583036" cy="54147"/>
          </a:xfrm>
          <a:prstGeom prst="line">
            <a:avLst/>
          </a:prstGeom>
          <a:ln w="38100">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71434" y="4280706"/>
            <a:ext cx="7741526" cy="54147"/>
          </a:xfrm>
          <a:prstGeom prst="line">
            <a:avLst/>
          </a:prstGeom>
          <a:ln w="38100">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971434" y="4595666"/>
            <a:ext cx="8746723" cy="54147"/>
          </a:xfrm>
          <a:prstGeom prst="line">
            <a:avLst/>
          </a:prstGeom>
          <a:ln w="38100">
            <a:solidFill>
              <a:schemeClr val="accent6">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991753" y="5825026"/>
            <a:ext cx="8746723" cy="54147"/>
          </a:xfrm>
          <a:prstGeom prst="line">
            <a:avLst/>
          </a:prstGeom>
          <a:ln w="38100">
            <a:solidFill>
              <a:srgbClr val="990099"/>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961273" y="6143333"/>
            <a:ext cx="5821287" cy="54147"/>
          </a:xfrm>
          <a:prstGeom prst="line">
            <a:avLst/>
          </a:prstGeom>
          <a:ln w="38100">
            <a:solidFill>
              <a:srgbClr val="990099"/>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9875520" y="4345013"/>
            <a:ext cx="853440" cy="0"/>
          </a:xfrm>
          <a:prstGeom prst="line">
            <a:avLst/>
          </a:prstGeom>
          <a:ln w="38100">
            <a:solidFill>
              <a:schemeClr val="accent6">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864717" y="5574373"/>
            <a:ext cx="853440" cy="0"/>
          </a:xfrm>
          <a:prstGeom prst="line">
            <a:avLst/>
          </a:prstGeom>
          <a:ln w="38100">
            <a:solidFill>
              <a:srgbClr val="990099"/>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24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000"/>
                                        <p:tgtEl>
                                          <p:spTgt spid="11"/>
                                        </p:tgtEl>
                                      </p:cBhvr>
                                    </p:animEffect>
                                  </p:childTnLst>
                                </p:cTn>
                              </p:par>
                            </p:childTnLst>
                          </p:cTn>
                        </p:par>
                        <p:par>
                          <p:cTn id="12" fill="hold">
                            <p:stCondLst>
                              <p:cond delay="5000"/>
                            </p:stCondLst>
                            <p:childTnLst>
                              <p:par>
                                <p:cTn id="13" presetID="22" presetClass="entr" presetSubtype="8" fill="hold"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000"/>
                                        <p:tgtEl>
                                          <p:spTgt spid="13"/>
                                        </p:tgtEl>
                                      </p:cBhvr>
                                    </p:animEffect>
                                  </p:childTnLst>
                                </p:cTn>
                              </p:par>
                            </p:childTnLst>
                          </p:cTn>
                        </p:par>
                        <p:par>
                          <p:cTn id="16" fill="hold">
                            <p:stCondLst>
                              <p:cond delay="8000"/>
                            </p:stCondLst>
                            <p:childTnLst>
                              <p:par>
                                <p:cTn id="17" presetID="22" presetClass="entr" presetSubtype="8" fill="hold" nodeType="after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2000"/>
                                        <p:tgtEl>
                                          <p:spTgt spid="2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2000"/>
                                        <p:tgtEl>
                                          <p:spTgt spid="24"/>
                                        </p:tgtEl>
                                      </p:cBhvr>
                                    </p:animEffect>
                                  </p:childTnLst>
                                </p:cTn>
                              </p:par>
                            </p:childTnLst>
                          </p:cTn>
                        </p:par>
                        <p:par>
                          <p:cTn id="29" fill="hold">
                            <p:stCondLst>
                              <p:cond delay="4000"/>
                            </p:stCondLst>
                            <p:childTnLst>
                              <p:par>
                                <p:cTn id="30" presetID="22" presetClass="entr" presetSubtype="8"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1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1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1750"/>
                                        <p:tgtEl>
                                          <p:spTgt spid="29"/>
                                        </p:tgtEl>
                                      </p:cBhvr>
                                    </p:animEffect>
                                  </p:childTnLst>
                                </p:cTn>
                              </p:par>
                            </p:childTnLst>
                          </p:cTn>
                        </p:par>
                        <p:par>
                          <p:cTn id="43" fill="hold">
                            <p:stCondLst>
                              <p:cond delay="1750"/>
                            </p:stCondLst>
                            <p:childTnLst>
                              <p:par>
                                <p:cTn id="44" presetID="22" presetClass="entr" presetSubtype="8"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2000"/>
                                        <p:tgtEl>
                                          <p:spTgt spid="33"/>
                                        </p:tgtEl>
                                      </p:cBhvr>
                                    </p:animEffect>
                                  </p:childTnLst>
                                </p:cTn>
                              </p:par>
                            </p:childTnLst>
                          </p:cTn>
                        </p:par>
                        <p:par>
                          <p:cTn id="47" fill="hold">
                            <p:stCondLst>
                              <p:cond delay="3750"/>
                            </p:stCondLst>
                            <p:childTnLst>
                              <p:par>
                                <p:cTn id="48" presetID="22" presetClass="entr" presetSubtype="8" fill="hold" nodeType="afterEffect">
                                  <p:stCondLst>
                                    <p:cond delay="100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2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500"/>
                                        <p:tgtEl>
                                          <p:spTgt spid="39"/>
                                        </p:tgtEl>
                                      </p:cBhvr>
                                    </p:animEffect>
                                    <p:anim calcmode="lin" valueType="num">
                                      <p:cBhvr>
                                        <p:cTn id="56" dur="1500" fill="hold"/>
                                        <p:tgtEl>
                                          <p:spTgt spid="39"/>
                                        </p:tgtEl>
                                        <p:attrNameLst>
                                          <p:attrName>ppt_x</p:attrName>
                                        </p:attrNameLst>
                                      </p:cBhvr>
                                      <p:tavLst>
                                        <p:tav tm="0">
                                          <p:val>
                                            <p:strVal val="#ppt_x"/>
                                          </p:val>
                                        </p:tav>
                                        <p:tav tm="100000">
                                          <p:val>
                                            <p:strVal val="#ppt_x"/>
                                          </p:val>
                                        </p:tav>
                                      </p:tavLst>
                                    </p:anim>
                                    <p:anim calcmode="lin" valueType="num">
                                      <p:cBhvr>
                                        <p:cTn id="57" dur="1500" fill="hold"/>
                                        <p:tgtEl>
                                          <p:spTgt spid="39"/>
                                        </p:tgtEl>
                                        <p:attrNameLst>
                                          <p:attrName>ppt_y</p:attrName>
                                        </p:attrNameLst>
                                      </p:cBhvr>
                                      <p:tavLst>
                                        <p:tav tm="0">
                                          <p:val>
                                            <p:strVal val="#ppt_y+.1"/>
                                          </p:val>
                                        </p:tav>
                                        <p:tav tm="100000">
                                          <p:val>
                                            <p:strVal val="#ppt_y"/>
                                          </p:val>
                                        </p:tav>
                                      </p:tavLst>
                                    </p:anim>
                                  </p:childTnLst>
                                </p:cTn>
                              </p:par>
                            </p:childTnLst>
                          </p:cTn>
                        </p:par>
                        <p:par>
                          <p:cTn id="58" fill="hold">
                            <p:stCondLst>
                              <p:cond delay="1500"/>
                            </p:stCondLst>
                            <p:childTnLst>
                              <p:par>
                                <p:cTn id="59" presetID="42" presetClass="entr" presetSubtype="0" fill="hold" nodeType="afterEffect">
                                  <p:stCondLst>
                                    <p:cond delay="75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500"/>
                                        <p:tgtEl>
                                          <p:spTgt spid="42"/>
                                        </p:tgtEl>
                                      </p:cBhvr>
                                    </p:animEffect>
                                    <p:anim calcmode="lin" valueType="num">
                                      <p:cBhvr>
                                        <p:cTn id="62" dur="1500" fill="hold"/>
                                        <p:tgtEl>
                                          <p:spTgt spid="42"/>
                                        </p:tgtEl>
                                        <p:attrNameLst>
                                          <p:attrName>ppt_x</p:attrName>
                                        </p:attrNameLst>
                                      </p:cBhvr>
                                      <p:tavLst>
                                        <p:tav tm="0">
                                          <p:val>
                                            <p:strVal val="#ppt_x"/>
                                          </p:val>
                                        </p:tav>
                                        <p:tav tm="100000">
                                          <p:val>
                                            <p:strVal val="#ppt_x"/>
                                          </p:val>
                                        </p:tav>
                                      </p:tavLst>
                                    </p:anim>
                                    <p:anim calcmode="lin" valueType="num">
                                      <p:cBhvr>
                                        <p:cTn id="63" dur="1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left)">
                                      <p:cBhvr>
                                        <p:cTn id="72" dur="20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1000"/>
                                        <p:tgtEl>
                                          <p:spTgt spid="52"/>
                                        </p:tgtEl>
                                      </p:cBhvr>
                                    </p:animEffect>
                                    <p:anim calcmode="lin" valueType="num">
                                      <p:cBhvr>
                                        <p:cTn id="78" dur="1000" fill="hold"/>
                                        <p:tgtEl>
                                          <p:spTgt spid="52"/>
                                        </p:tgtEl>
                                        <p:attrNameLst>
                                          <p:attrName>ppt_x</p:attrName>
                                        </p:attrNameLst>
                                      </p:cBhvr>
                                      <p:tavLst>
                                        <p:tav tm="0">
                                          <p:val>
                                            <p:strVal val="#ppt_x"/>
                                          </p:val>
                                        </p:tav>
                                        <p:tav tm="100000">
                                          <p:val>
                                            <p:strVal val="#ppt_x"/>
                                          </p:val>
                                        </p:tav>
                                      </p:tavLst>
                                    </p:anim>
                                    <p:anim calcmode="lin" valueType="num">
                                      <p:cBhvr>
                                        <p:cTn id="79" dur="1000" fill="hold"/>
                                        <p:tgtEl>
                                          <p:spTgt spid="52"/>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22" presetClass="entr" presetSubtype="8" fill="hold"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left)">
                                      <p:cBhvr>
                                        <p:cTn id="83" dur="2000"/>
                                        <p:tgtEl>
                                          <p:spTgt spid="46"/>
                                        </p:tgtEl>
                                      </p:cBhvr>
                                    </p:animEffect>
                                  </p:childTnLst>
                                </p:cTn>
                              </p:par>
                            </p:childTnLst>
                          </p:cTn>
                        </p:par>
                        <p:par>
                          <p:cTn id="84" fill="hold">
                            <p:stCondLst>
                              <p:cond delay="3000"/>
                            </p:stCondLst>
                            <p:childTnLst>
                              <p:par>
                                <p:cTn id="85" presetID="22" presetClass="entr" presetSubtype="8" fill="hold" nodeType="afterEffect">
                                  <p:stCondLst>
                                    <p:cond delay="750"/>
                                  </p:stCondLst>
                                  <p:childTnLst>
                                    <p:set>
                                      <p:cBhvr>
                                        <p:cTn id="86" dur="1" fill="hold">
                                          <p:stCondLst>
                                            <p:cond delay="0"/>
                                          </p:stCondLst>
                                        </p:cTn>
                                        <p:tgtEl>
                                          <p:spTgt spid="47"/>
                                        </p:tgtEl>
                                        <p:attrNameLst>
                                          <p:attrName>style.visibility</p:attrName>
                                        </p:attrNameLst>
                                      </p:cBhvr>
                                      <p:to>
                                        <p:strVal val="visible"/>
                                      </p:to>
                                    </p:set>
                                    <p:animEffect transition="in" filter="wipe(left)">
                                      <p:cBhvr>
                                        <p:cTn id="87" dur="1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8595" y="1190492"/>
            <a:ext cx="10111972" cy="4893424"/>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sp3d extrusionH="57150">
              <a:bevelT w="38100" h="38100"/>
            </a:sp3d>
          </a:bodyPr>
          <a:lstStyle/>
          <a:p>
            <a:pPr>
              <a:lnSpc>
                <a:spcPct val="115000"/>
              </a:lnSpc>
              <a:spcAft>
                <a:spcPts val="1000"/>
              </a:spcAft>
            </a:pP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Please note that </a:t>
            </a:r>
            <a:r>
              <a:rPr lang="en-CA" b="1" u="sng"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Covenant Calendar</a:t>
            </a:r>
            <a:r>
              <a:rPr lang="en-CA"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CA" b="1" u="sng" dirty="0" smtClean="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does not fully agree</a:t>
            </a:r>
            <a:r>
              <a:rPr lang="en-CA" b="1" dirty="0" smtClean="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CA"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r>
            <a:br>
              <a:rPr lang="en-CA"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with the conclusion as given by Julian Morgenstern.</a:t>
            </a:r>
          </a:p>
          <a:p>
            <a:pPr>
              <a:lnSpc>
                <a:spcPct val="115000"/>
              </a:lnSpc>
              <a:spcAft>
                <a:spcPts val="1000"/>
              </a:spcAft>
            </a:pP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It is very clear this passage from the Scriptures indicates without doubt the </a:t>
            </a:r>
            <a:r>
              <a:rPr lang="en-CA" b="1" i="1" dirty="0" smtClean="0">
                <a:solidFill>
                  <a:srgbClr val="990099"/>
                </a:solidFill>
                <a:effectLst>
                  <a:glow rad="127000">
                    <a:srgbClr val="00FF99"/>
                  </a:glow>
                </a:effectLst>
                <a:latin typeface="Calibri" panose="020F0502020204030204" pitchFamily="34" charset="0"/>
                <a:ea typeface="Calibri" panose="020F0502020204030204" pitchFamily="34" charset="0"/>
                <a:cs typeface="Times New Roman" panose="02020603050405020304" pitchFamily="18" charset="0"/>
              </a:rPr>
              <a:t>start of the Sabbath begins at Dawn. </a:t>
            </a:r>
          </a:p>
          <a:p>
            <a:pPr>
              <a:lnSpc>
                <a:spcPct val="115000"/>
              </a:lnSpc>
              <a:spcAft>
                <a:spcPts val="1000"/>
              </a:spcAft>
            </a:pP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There will be a closer look at this in the upcoming charts.  </a:t>
            </a:r>
          </a:p>
          <a:p>
            <a:pPr>
              <a:lnSpc>
                <a:spcPct val="115000"/>
              </a:lnSpc>
              <a:spcAft>
                <a:spcPts val="1000"/>
              </a:spcAft>
            </a:pP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There the details will be examined thoroughly for the implications of events at the moment darkness envelopes the land.</a:t>
            </a:r>
            <a:endParaRPr lang="en-CA"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22</a:t>
            </a:fld>
            <a:endParaRPr lang="en-US" sz="1800" dirty="0">
              <a:solidFill>
                <a:schemeClr val="accent4">
                  <a:lumMod val="50000"/>
                </a:schemeClr>
              </a:solidFill>
            </a:endParaRPr>
          </a:p>
        </p:txBody>
      </p:sp>
      <p:pic>
        <p:nvPicPr>
          <p:cNvPr id="5" name="Picture 7" descr="C:\Users\Rae\Desktop\Art on Desktop\white man clip art\3d white people\png\attention horn 1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243070"/>
            <a:ext cx="2790369" cy="279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934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873760"/>
            <a:ext cx="11665527" cy="5544922"/>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sp3d extrusionH="57150">
              <a:bevelT w="38100" h="38100"/>
            </a:sp3d>
          </a:bodyPr>
          <a:lstStyle/>
          <a:p>
            <a:pPr>
              <a:lnSpc>
                <a:spcPct val="115000"/>
              </a:lnSpc>
              <a:spcAft>
                <a:spcPts val="1000"/>
              </a:spcAft>
            </a:pP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The </a:t>
            </a:r>
            <a:r>
              <a:rPr lang="en-US" i="1" dirty="0">
                <a:solidFill>
                  <a:srgbClr val="FF0066"/>
                </a:solidFill>
                <a:latin typeface="Calibri" panose="020F0502020204030204" pitchFamily="34" charset="0"/>
                <a:ea typeface="Calibri" panose="020F0502020204030204" pitchFamily="34" charset="0"/>
                <a:cs typeface="Times New Roman" panose="02020603050405020304" pitchFamily="18" charset="0"/>
              </a:rPr>
              <a:t>primitive root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of this word is – H6749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&lt;</a:t>
            </a:r>
            <a:r>
              <a:rPr lang="en-US" b="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tsalal</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&gt;</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has the meaning of </a:t>
            </a: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being </a:t>
            </a: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submerged.”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To submerge is the action to envelope in a </a:t>
            </a: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substance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CA"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solidFill>
                  <a:srgbClr val="000000"/>
                </a:solidFill>
                <a:latin typeface="Calibri" panose="020F0502020204030204" pitchFamily="34" charset="0"/>
                <a:cs typeface="Calibri" panose="020F0502020204030204" pitchFamily="34" charset="0"/>
              </a:rPr>
              <a:t>(</a:t>
            </a:r>
            <a:r>
              <a:rPr lang="en-US" dirty="0" err="1">
                <a:solidFill>
                  <a:srgbClr val="000000"/>
                </a:solidFill>
                <a:latin typeface="Calibri" panose="020F0502020204030204" pitchFamily="34" charset="0"/>
                <a:cs typeface="Calibri" panose="020F0502020204030204" pitchFamily="34" charset="0"/>
              </a:rPr>
              <a:t>Qal</a:t>
            </a:r>
            <a:r>
              <a:rPr lang="en-US" dirty="0">
                <a:solidFill>
                  <a:srgbClr val="000000"/>
                </a:solidFill>
                <a:latin typeface="Calibri" panose="020F0502020204030204" pitchFamily="34" charset="0"/>
                <a:cs typeface="Calibri" panose="020F0502020204030204" pitchFamily="34" charset="0"/>
              </a:rPr>
              <a:t>) to sink, be </a:t>
            </a:r>
            <a:r>
              <a:rPr lang="en-US" dirty="0" smtClean="0">
                <a:solidFill>
                  <a:srgbClr val="000000"/>
                </a:solidFill>
                <a:latin typeface="Calibri" panose="020F0502020204030204" pitchFamily="34" charset="0"/>
                <a:cs typeface="Calibri" panose="020F0502020204030204" pitchFamily="34" charset="0"/>
              </a:rPr>
              <a:t>submerged   </a:t>
            </a:r>
            <a:r>
              <a:rPr lang="en-US" dirty="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           </a:t>
            </a:r>
            <a:r>
              <a:rPr lang="en-US" i="1" dirty="0" smtClean="0">
                <a:solidFill>
                  <a:srgbClr val="009999"/>
                </a:solidFill>
                <a:latin typeface="Calibri" panose="020F0502020204030204" pitchFamily="34" charset="0"/>
                <a:cs typeface="Calibri" panose="020F0502020204030204" pitchFamily="34" charset="0"/>
              </a:rPr>
              <a:t>BLB</a:t>
            </a:r>
          </a:p>
          <a:p>
            <a:pPr>
              <a:lnSpc>
                <a:spcPct val="115000"/>
              </a:lnSpc>
              <a:spcAft>
                <a:spcPts val="1000"/>
              </a:spcAft>
            </a:pPr>
            <a:r>
              <a:rPr lang="en-US" b="1" dirty="0" smtClean="0">
                <a:solidFill>
                  <a:srgbClr val="B95B03"/>
                </a:solidFill>
                <a:latin typeface="Calibri" panose="020F0502020204030204" pitchFamily="34" charset="0"/>
                <a:ea typeface="Calibri" panose="020F0502020204030204" pitchFamily="34" charset="0"/>
                <a:cs typeface="Calibri" panose="020F0502020204030204" pitchFamily="34" charset="0"/>
              </a:rPr>
              <a:t>Question:  </a:t>
            </a:r>
            <a:r>
              <a:rPr 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When the sun is low and the shadows are getting long, are we 	correct in saying that the shadows are submerging the land? </a:t>
            </a:r>
          </a:p>
          <a:p>
            <a:pPr>
              <a:lnSpc>
                <a:spcPct val="115000"/>
              </a:lnSpc>
              <a:spcAft>
                <a:spcPts val="1000"/>
              </a:spcAft>
            </a:pPr>
            <a:r>
              <a:rPr lang="en-US" b="1" i="1" dirty="0" smtClean="0">
                <a:solidFill>
                  <a:srgbClr val="990099"/>
                </a:solidFill>
                <a:latin typeface="Calibri" panose="020F0502020204030204" pitchFamily="34" charset="0"/>
                <a:ea typeface="Calibri" panose="020F0502020204030204" pitchFamily="34" charset="0"/>
                <a:cs typeface="Calibri" panose="020F0502020204030204" pitchFamily="34" charset="0"/>
              </a:rPr>
              <a:t>Submerging</a:t>
            </a:r>
            <a:r>
              <a:rPr 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indicates a total coverage.  Yet when the shadows from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sun </a:t>
            </a:r>
            <a:r>
              <a:rPr lang="en-US"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[that is low on the horizon] </a:t>
            </a:r>
            <a:r>
              <a:rPr 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are stretched out, it can hardly be said that the shadows are </a:t>
            </a:r>
            <a:r>
              <a:rPr lang="en-US" b="1" i="1" dirty="0" smtClean="0">
                <a:solidFill>
                  <a:srgbClr val="990099"/>
                </a:solidFill>
                <a:latin typeface="Calibri" panose="020F0502020204030204" pitchFamily="34" charset="0"/>
                <a:ea typeface="Calibri" panose="020F0502020204030204" pitchFamily="34" charset="0"/>
                <a:cs typeface="Calibri" panose="020F0502020204030204" pitchFamily="34" charset="0"/>
              </a:rPr>
              <a:t>submerging</a:t>
            </a:r>
            <a:r>
              <a:rPr 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the land!</a:t>
            </a:r>
            <a:endParaRPr lang="en-CA"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1869441" y="160712"/>
            <a:ext cx="8425408" cy="729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4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about the root word?</a:t>
            </a:r>
            <a:endParaRPr lang="en-CA"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23</a:t>
            </a:fld>
            <a:endParaRPr lang="en-US" sz="1800" dirty="0">
              <a:solidFill>
                <a:schemeClr val="accent4">
                  <a:lumMod val="50000"/>
                </a:schemeClr>
              </a:solidFill>
            </a:endParaRPr>
          </a:p>
        </p:txBody>
      </p:sp>
    </p:spTree>
    <p:extLst>
      <p:ext uri="{BB962C8B-B14F-4D97-AF65-F5344CB8AC3E}">
        <p14:creationId xmlns:p14="http://schemas.microsoft.com/office/powerpoint/2010/main" val="4113025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10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240145"/>
            <a:ext cx="11665527" cy="6178537"/>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a:sp3d extrusionH="57150">
              <a:bevelT w="38100" h="38100"/>
            </a:sp3d>
          </a:bodyPr>
          <a:lstStyle/>
          <a:p>
            <a:pPr marL="0" indent="0">
              <a:lnSpc>
                <a:spcPct val="115000"/>
              </a:lnSpc>
              <a:spcAft>
                <a:spcPts val="1000"/>
              </a:spcAft>
              <a:buNone/>
            </a:pPr>
            <a:endParaRPr lang="en-CA" sz="100" b="1" i="1" dirty="0">
              <a:ln w="1905"/>
              <a:solidFill>
                <a:schemeClr val="tx1"/>
              </a:solidFill>
              <a:effectLst>
                <a:innerShdw blurRad="69850" dist="43180" dir="5400000">
                  <a:srgbClr val="000000">
                    <a:alpha val="65000"/>
                  </a:srgbClr>
                </a:innerShdw>
              </a:effectLst>
            </a:endParaRPr>
          </a:p>
        </p:txBody>
      </p:sp>
      <p:sp>
        <p:nvSpPr>
          <p:cNvPr id="2" name="Rectangle 1"/>
          <p:cNvSpPr/>
          <p:nvPr/>
        </p:nvSpPr>
        <p:spPr>
          <a:xfrm>
            <a:off x="447676" y="561648"/>
            <a:ext cx="3463924" cy="5471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43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In this picture the sun is low on the horizon.</a:t>
            </a:r>
          </a:p>
          <a:p>
            <a:pPr algn="ctr"/>
            <a:r>
              <a:rPr lang="en-CA" sz="43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Are the shadows submerging the land?</a:t>
            </a:r>
            <a:endParaRPr lang="en-CA" sz="43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5"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24</a:t>
            </a:fld>
            <a:endParaRPr lang="en-US" sz="1800" dirty="0">
              <a:solidFill>
                <a:schemeClr val="accent4">
                  <a:lumMod val="50000"/>
                </a:schemeClr>
              </a:solidFill>
            </a:endParaRPr>
          </a:p>
        </p:txBody>
      </p:sp>
      <p:pic>
        <p:nvPicPr>
          <p:cNvPr id="2050" name="Picture 2" descr="C:\Users\Rae\Desktop\sunset 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878" y="561648"/>
            <a:ext cx="7295515" cy="547163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429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169970"/>
            <a:ext cx="11665527" cy="5190838"/>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t">
            <a:sp3d extrusionH="57150">
              <a:bevelT w="38100" h="38100"/>
            </a:sp3d>
          </a:bodyPr>
          <a:lstStyle/>
          <a:p>
            <a:pPr lvl="0">
              <a:lnSpc>
                <a:spcPct val="115000"/>
              </a:lnSpc>
              <a:spcAft>
                <a:spcPts val="1000"/>
              </a:spcAft>
            </a:pPr>
            <a:r>
              <a:rPr lang="en-US" dirty="0">
                <a:solidFill>
                  <a:srgbClr val="000000"/>
                </a:solidFill>
                <a:latin typeface="Calibri" panose="020F0502020204030204" pitchFamily="34" charset="0"/>
                <a:cs typeface="Calibri" panose="020F0502020204030204" pitchFamily="34" charset="0"/>
              </a:rPr>
              <a:t>To sink, plunge; to settle, to clear,   					</a:t>
            </a:r>
            <a:endParaRPr lang="en-US" dirty="0">
              <a:solidFill>
                <a:srgbClr val="009999"/>
              </a:solidFill>
              <a:latin typeface="Calibri" panose="020F0502020204030204" pitchFamily="34" charset="0"/>
              <a:cs typeface="Calibri" panose="020F0502020204030204" pitchFamily="34" charset="0"/>
            </a:endParaRPr>
          </a:p>
          <a:p>
            <a:pPr>
              <a:lnSpc>
                <a:spcPct val="115000"/>
              </a:lnSpc>
              <a:spcAft>
                <a:spcPts val="1000"/>
              </a:spcAft>
            </a:pPr>
            <a:endPar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CA"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Qal</a:t>
            </a: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To be or grow dark , was covered with shade, grew dark, </a:t>
            </a:r>
            <a:b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(in the Bible 	occurring </a:t>
            </a:r>
            <a:r>
              <a:rPr lang="en-CA"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only</a:t>
            </a: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in </a:t>
            </a:r>
            <a:r>
              <a:rPr lang="en-CA" b="1" dirty="0" err="1"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Neh</a:t>
            </a:r>
            <a:r>
              <a:rPr lang="en-CA"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13:19 </a:t>
            </a: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in the form of </a:t>
            </a:r>
            <a:r>
              <a:rPr lang="en-US" sz="3600" b="1" dirty="0" err="1">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sz="1400" baseline="-250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9900FF"/>
                </a:solidFill>
                <a:latin typeface="Arial" panose="020B0604020202020204" pitchFamily="34" charset="0"/>
                <a:ea typeface="Calibri" panose="020F0502020204030204" pitchFamily="34" charset="0"/>
                <a:cs typeface="Times New Roman" panose="02020603050405020304" pitchFamily="18" charset="0"/>
              </a:rPr>
              <a:t>ל</a:t>
            </a:r>
            <a:r>
              <a:rPr lang="en-US" sz="1400" baseline="-250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וֹ</a:t>
            </a:r>
            <a:r>
              <a:rPr lang="en-US" dirty="0">
                <a:gradFill>
                  <a:gsLst>
                    <a:gs pos="34000">
                      <a:prstClr val="white">
                        <a:lumMod val="93000"/>
                      </a:prstClr>
                    </a:gs>
                    <a:gs pos="0">
                      <a:prstClr val="black">
                        <a:lumMod val="13000"/>
                        <a:lumOff val="87000"/>
                      </a:prstClr>
                    </a:gs>
                    <a:gs pos="100000">
                      <a:srgbClr val="FFDB82">
                        <a:lumMod val="0"/>
                        <a:lumOff val="100000"/>
                      </a:srgbClr>
                    </a:gs>
                  </a:gsLst>
                  <a:lin ang="4800000" scaled="0"/>
                </a:gra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Hiph</a:t>
            </a: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covered with shade, overshadowed </a:t>
            </a:r>
            <a:b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(in the Bible occurring </a:t>
            </a:r>
            <a:r>
              <a:rPr lang="en-US"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only</a:t>
            </a: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in </a:t>
            </a:r>
            <a:r>
              <a:rPr lang="en-US" b="1" dirty="0" err="1"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Eze</a:t>
            </a:r>
            <a:r>
              <a:rPr lang="en-US"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31:3 </a:t>
            </a: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in the form of the part).</a:t>
            </a:r>
            <a:r>
              <a:rPr lang="en-US" dirty="0" smtClean="0">
                <a:solidFill>
                  <a:srgbClr val="009999"/>
                </a:solidFill>
                <a:latin typeface="Calibri" panose="020F0502020204030204" pitchFamily="34" charset="0"/>
                <a:cs typeface="Calibri" panose="020F0502020204030204" pitchFamily="34" charset="0"/>
              </a:rPr>
              <a:t> 																		</a:t>
            </a:r>
            <a:endParaRPr lang="en-CA"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4838089" y="397162"/>
            <a:ext cx="2519840" cy="646331"/>
          </a:xfrm>
          <a:prstGeom prst="rect">
            <a:avLst/>
          </a:prstGeom>
        </p:spPr>
        <p:txBody>
          <a:bodyPr wrap="square">
            <a:spAutoFit/>
            <a:scene3d>
              <a:camera prst="orthographicFront"/>
              <a:lightRig rig="threePt" dir="t"/>
            </a:scene3d>
            <a:sp3d extrusionH="57150">
              <a:bevelT w="38100" h="38100"/>
            </a:sp3d>
          </a:bodyPr>
          <a:lstStyle/>
          <a:p>
            <a:r>
              <a:rPr lang="en-US" sz="3600" b="1" dirty="0" err="1">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sz="1400" baseline="-250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9900FF"/>
                </a:solidFill>
                <a:latin typeface="Arial" panose="020B0604020202020204" pitchFamily="34" charset="0"/>
                <a:ea typeface="Calibri" panose="020F0502020204030204" pitchFamily="34" charset="0"/>
                <a:cs typeface="Times New Roman" panose="02020603050405020304" pitchFamily="18" charset="0"/>
              </a:rPr>
              <a:t>ל</a:t>
            </a:r>
            <a:r>
              <a:rPr lang="en-US" sz="1400" baseline="-250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2800" dirty="0" smtClean="0">
                <a:noFill/>
                <a:latin typeface="Calibri" panose="020F0502020204030204" pitchFamily="34" charset="0"/>
                <a:ea typeface="Calibri" panose="020F0502020204030204" pitchFamily="34" charset="0"/>
                <a:cs typeface="Times New Roman" panose="02020603050405020304" pitchFamily="18" charset="0"/>
              </a:rPr>
              <a:t>-</a:t>
            </a:r>
            <a:r>
              <a:rPr lang="en-US" sz="2800"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&lt;</a:t>
            </a:r>
            <a:r>
              <a:rPr lang="en-US" sz="2800" b="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tsalal</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&gt; </a:t>
            </a:r>
            <a:endParaRPr lang="en-CA" dirty="0"/>
          </a:p>
        </p:txBody>
      </p:sp>
      <p:sp>
        <p:nvSpPr>
          <p:cNvPr id="4" name="Rectangle 3"/>
          <p:cNvSpPr/>
          <p:nvPr/>
        </p:nvSpPr>
        <p:spPr>
          <a:xfrm>
            <a:off x="3919075" y="1885907"/>
            <a:ext cx="2433680" cy="646331"/>
          </a:xfrm>
          <a:prstGeom prst="rect">
            <a:avLst/>
          </a:prstGeom>
        </p:spPr>
        <p:txBody>
          <a:bodyPr wrap="none">
            <a:spAutoFit/>
            <a:scene3d>
              <a:camera prst="orthographicFront"/>
              <a:lightRig rig="threePt" dir="t"/>
            </a:scene3d>
            <a:sp3d extrusionH="57150">
              <a:bevelT w="38100" h="38100"/>
            </a:sp3d>
          </a:bodyPr>
          <a:lstStyle/>
          <a:p>
            <a:r>
              <a:rPr lang="en-US" sz="3600" b="1" dirty="0" err="1" smtClean="0">
                <a:solidFill>
                  <a:srgbClr val="9900FF"/>
                </a:solidFill>
                <a:latin typeface="Arial" panose="020B0604020202020204" pitchFamily="34" charset="0"/>
                <a:ea typeface="Calibri" panose="020F0502020204030204" pitchFamily="34" charset="0"/>
                <a:cs typeface="Times New Roman" panose="02020603050405020304" pitchFamily="18" charset="0"/>
              </a:rPr>
              <a:t>צל</a:t>
            </a:r>
            <a:r>
              <a:rPr lang="en-US" sz="1400" baseline="-25000" dirty="0" smtClean="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3600" b="1" dirty="0" smtClean="0">
                <a:solidFill>
                  <a:srgbClr val="9900FF"/>
                </a:solidFill>
                <a:latin typeface="Arial" panose="020B0604020202020204" pitchFamily="34" charset="0"/>
                <a:ea typeface="Calibri" panose="020F0502020204030204" pitchFamily="34" charset="0"/>
                <a:cs typeface="Times New Roman" panose="02020603050405020304" pitchFamily="18" charset="0"/>
              </a:rPr>
              <a:t>ל</a:t>
            </a:r>
            <a:r>
              <a:rPr lang="en-US" sz="1400" baseline="-25000" dirty="0" smtClean="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sz="2800" dirty="0" smtClean="0">
                <a:noFill/>
                <a:latin typeface="Calibri" panose="020F0502020204030204" pitchFamily="34" charset="0"/>
                <a:ea typeface="Calibri" panose="020F0502020204030204" pitchFamily="34" charset="0"/>
                <a:cs typeface="Times New Roman" panose="02020603050405020304" pitchFamily="18" charset="0"/>
              </a:rPr>
              <a:t>-</a:t>
            </a:r>
            <a:r>
              <a:rPr lang="en-US" sz="2800"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&lt;</a:t>
            </a:r>
            <a:r>
              <a:rPr lang="en-US" sz="2800" b="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tsalal</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&gt; </a:t>
            </a:r>
            <a:endParaRPr lang="en-CA" dirty="0"/>
          </a:p>
        </p:txBody>
      </p:sp>
      <p:sp>
        <p:nvSpPr>
          <p:cNvPr id="5" name="Rectangle 4"/>
          <p:cNvSpPr/>
          <p:nvPr/>
        </p:nvSpPr>
        <p:spPr>
          <a:xfrm>
            <a:off x="1119500" y="399895"/>
            <a:ext cx="2538100" cy="584775"/>
          </a:xfrm>
          <a:prstGeom prst="rect">
            <a:avLst/>
          </a:prstGeom>
        </p:spPr>
        <p:txBody>
          <a:bodyPr wrap="square">
            <a:spAutoFit/>
            <a:scene3d>
              <a:camera prst="orthographicFront"/>
              <a:lightRig rig="threePt" dir="t"/>
            </a:scene3d>
            <a:sp3d extrusionH="57150">
              <a:bevelT w="38100" h="38100"/>
            </a:sp3d>
          </a:bodyPr>
          <a:lstStyle/>
          <a:p>
            <a:r>
              <a:rPr lang="en-US" sz="3200" dirty="0">
                <a:solidFill>
                  <a:srgbClr val="009999"/>
                </a:solidFill>
                <a:latin typeface="Calibri" panose="020F0502020204030204" pitchFamily="34" charset="0"/>
                <a:cs typeface="Calibri" panose="020F0502020204030204" pitchFamily="34" charset="0"/>
              </a:rPr>
              <a:t>EDHL  </a:t>
            </a:r>
            <a:r>
              <a:rPr lang="en-US" sz="3200" dirty="0" smtClean="0">
                <a:solidFill>
                  <a:srgbClr val="009999"/>
                </a:solidFill>
                <a:latin typeface="Calibri" panose="020F0502020204030204" pitchFamily="34" charset="0"/>
                <a:cs typeface="Calibri" panose="020F0502020204030204" pitchFamily="34" charset="0"/>
              </a:rPr>
              <a:t>pg. </a:t>
            </a:r>
            <a:r>
              <a:rPr lang="en-US" sz="3200" dirty="0">
                <a:solidFill>
                  <a:srgbClr val="009999"/>
                </a:solidFill>
                <a:latin typeface="Calibri" panose="020F0502020204030204" pitchFamily="34" charset="0"/>
                <a:cs typeface="Calibri" panose="020F0502020204030204" pitchFamily="34" charset="0"/>
              </a:rPr>
              <a:t>548 </a:t>
            </a:r>
            <a:endParaRPr lang="en-CA" sz="3200" dirty="0"/>
          </a:p>
        </p:txBody>
      </p:sp>
      <p:sp>
        <p:nvSpPr>
          <p:cNvPr id="6" name="Rectangle 5"/>
          <p:cNvSpPr/>
          <p:nvPr/>
        </p:nvSpPr>
        <p:spPr>
          <a:xfrm>
            <a:off x="7759581" y="2658924"/>
            <a:ext cx="1640793" cy="581114"/>
          </a:xfrm>
          <a:prstGeom prst="rect">
            <a:avLst/>
          </a:prstGeom>
          <a:noFill/>
          <a:ln w="57150">
            <a:solidFill>
              <a:srgbClr val="00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25</a:t>
            </a:fld>
            <a:endParaRPr lang="en-US" sz="1800" dirty="0">
              <a:solidFill>
                <a:schemeClr val="accent4">
                  <a:lumMod val="50000"/>
                </a:schemeClr>
              </a:solidFill>
            </a:endParaRPr>
          </a:p>
        </p:txBody>
      </p:sp>
      <p:sp>
        <p:nvSpPr>
          <p:cNvPr id="7" name="Bent Arrow 6"/>
          <p:cNvSpPr/>
          <p:nvPr/>
        </p:nvSpPr>
        <p:spPr>
          <a:xfrm rot="13328392">
            <a:off x="6716019" y="2151401"/>
            <a:ext cx="4550405" cy="4512140"/>
          </a:xfrm>
          <a:prstGeom prst="bentArrow">
            <a:avLst>
              <a:gd name="adj1" fmla="val 19224"/>
              <a:gd name="adj2" fmla="val 25000"/>
              <a:gd name="adj3" fmla="val 36929"/>
              <a:gd name="adj4" fmla="val 27186"/>
            </a:avLst>
          </a:prstGeom>
          <a:gradFill>
            <a:gsLst>
              <a:gs pos="12000">
                <a:schemeClr val="accent6">
                  <a:lumMod val="20000"/>
                  <a:lumOff val="80000"/>
                  <a:alpha val="36000"/>
                </a:schemeClr>
              </a:gs>
              <a:gs pos="95000">
                <a:schemeClr val="accent4">
                  <a:lumMod val="75000"/>
                  <a:alpha val="62000"/>
                </a:schemeClr>
              </a:gs>
              <a:gs pos="71000">
                <a:schemeClr val="accent4">
                  <a:lumMod val="60000"/>
                  <a:lumOff val="40000"/>
                </a:schemeClr>
              </a:gs>
            </a:gsLst>
            <a:lin ang="5400000" scaled="1"/>
          </a:gradFill>
          <a:ln>
            <a:solidFill>
              <a:srgbClr val="FF00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Rounded Rectangular Callout 8"/>
          <p:cNvSpPr/>
          <p:nvPr/>
        </p:nvSpPr>
        <p:spPr>
          <a:xfrm>
            <a:off x="7803276" y="42256"/>
            <a:ext cx="4278086" cy="2489981"/>
          </a:xfrm>
          <a:prstGeom prst="wedgeRoundRectCallout">
            <a:avLst>
              <a:gd name="adj1" fmla="val -25413"/>
              <a:gd name="adj2" fmla="val 61042"/>
              <a:gd name="adj3" fmla="val 16667"/>
            </a:avLst>
          </a:prstGeom>
          <a:ln w="5715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i="1" dirty="0" smtClean="0">
                <a:ln>
                  <a:solidFill>
                    <a:srgbClr val="0000FF"/>
                  </a:solidFill>
                </a:ln>
                <a:solidFill>
                  <a:srgbClr val="FF66FF"/>
                </a:solidFill>
                <a:latin typeface="Comic Sans MS" panose="030F0702030302020204" pitchFamily="66" charset="0"/>
              </a:rPr>
              <a:t>This can only occur when the sun is beyond the visible horizon.</a:t>
            </a:r>
            <a:endParaRPr lang="en-CA" sz="3600" i="1" dirty="0">
              <a:ln>
                <a:solidFill>
                  <a:srgbClr val="0000FF"/>
                </a:solidFill>
              </a:ln>
              <a:solidFill>
                <a:srgbClr val="FF66FF"/>
              </a:solidFill>
              <a:latin typeface="Comic Sans MS" panose="030F0702030302020204" pitchFamily="66" charset="0"/>
            </a:endParaRPr>
          </a:p>
        </p:txBody>
      </p:sp>
      <p:cxnSp>
        <p:nvCxnSpPr>
          <p:cNvPr id="11" name="Straight Connector 10"/>
          <p:cNvCxnSpPr/>
          <p:nvPr/>
        </p:nvCxnSpPr>
        <p:spPr>
          <a:xfrm flipV="1">
            <a:off x="9445752" y="1764792"/>
            <a:ext cx="1481328" cy="9144"/>
          </a:xfrm>
          <a:prstGeom prst="line">
            <a:avLst/>
          </a:prstGeom>
          <a:ln w="38100">
            <a:solidFill>
              <a:srgbClr val="66FFFF"/>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 name="Rounded Rectangular Callout 11"/>
          <p:cNvSpPr/>
          <p:nvPr/>
        </p:nvSpPr>
        <p:spPr>
          <a:xfrm>
            <a:off x="249381" y="5468293"/>
            <a:ext cx="6468289" cy="612648"/>
          </a:xfrm>
          <a:prstGeom prst="wedgeRoundRectCallout">
            <a:avLst>
              <a:gd name="adj1" fmla="val 35014"/>
              <a:gd name="adj2" fmla="val -114831"/>
              <a:gd name="adj3" fmla="val 16667"/>
            </a:avLst>
          </a:prstGeom>
          <a:solidFill>
            <a:schemeClr val="accent6">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smtClean="0">
                <a:solidFill>
                  <a:schemeClr val="bg1"/>
                </a:solidFill>
              </a:rPr>
              <a:t>A physical obstruction to sunlight!</a:t>
            </a:r>
            <a:endParaRPr lang="en-CA" sz="3200" dirty="0">
              <a:solidFill>
                <a:schemeClr val="bg1"/>
              </a:solidFill>
            </a:endParaRPr>
          </a:p>
        </p:txBody>
      </p:sp>
    </p:spTree>
    <p:extLst>
      <p:ext uri="{BB962C8B-B14F-4D97-AF65-F5344CB8AC3E}">
        <p14:creationId xmlns:p14="http://schemas.microsoft.com/office/powerpoint/2010/main" val="1254031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30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3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par>
                                <p:cTn id="28" presetID="6" presetClass="entr" presetSubtype="16" fill="hold" grpId="0" nodeType="withEffect">
                                  <p:stCondLst>
                                    <p:cond delay="300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240145"/>
            <a:ext cx="11665527" cy="6178537"/>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a:sp3d extrusionH="57150">
              <a:bevelT w="38100" h="38100"/>
            </a:sp3d>
          </a:bodyPr>
          <a:lstStyle/>
          <a:p>
            <a:pPr marL="0" indent="0">
              <a:lnSpc>
                <a:spcPct val="115000"/>
              </a:lnSpc>
              <a:spcAft>
                <a:spcPts val="1000"/>
              </a:spcAft>
              <a:buNone/>
            </a:pPr>
            <a:endParaRPr lang="en-CA" sz="100" b="1" i="1" dirty="0">
              <a:ln w="1905"/>
              <a:solidFill>
                <a:schemeClr val="tx1"/>
              </a:solidFill>
              <a:effectLst>
                <a:innerShdw blurRad="69850" dist="43180" dir="5400000">
                  <a:srgbClr val="000000">
                    <a:alpha val="65000"/>
                  </a:srgbClr>
                </a:innerShdw>
              </a:effectLst>
            </a:endParaRPr>
          </a:p>
        </p:txBody>
      </p:sp>
      <p:sp>
        <p:nvSpPr>
          <p:cNvPr id="2" name="Rectangle 1"/>
          <p:cNvSpPr/>
          <p:nvPr/>
        </p:nvSpPr>
        <p:spPr>
          <a:xfrm>
            <a:off x="518796" y="680720"/>
            <a:ext cx="2844164" cy="482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r>
              <a:rPr lang="en-CA" sz="43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The sun is beyond the horizon.</a:t>
            </a:r>
          </a:p>
        </p:txBody>
      </p:sp>
      <p:sp>
        <p:nvSpPr>
          <p:cNvPr id="5"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26</a:t>
            </a:fld>
            <a:endParaRPr lang="en-US" sz="1800" dirty="0">
              <a:solidFill>
                <a:schemeClr val="accent4">
                  <a:lumMod val="50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13982" y="531168"/>
            <a:ext cx="8099532" cy="497753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193040" y="5596722"/>
            <a:ext cx="11684000" cy="800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42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Are the shadows submerging the land now?</a:t>
            </a:r>
            <a:endParaRPr lang="en-CA" sz="4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611870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186" y="452669"/>
            <a:ext cx="11783628" cy="5952661"/>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ormAutofit lnSpcReduction="10000"/>
            <a:sp3d extrusionH="57150">
              <a:bevelT w="38100" h="38100"/>
            </a:sp3d>
          </a:bodyPr>
          <a:lstStyle/>
          <a:p>
            <a:pPr>
              <a:lnSpc>
                <a:spcPct val="115000"/>
              </a:lnSpc>
              <a:spcAft>
                <a:spcPts val="10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questions now will be:</a:t>
            </a:r>
            <a:r>
              <a:rPr lang="en-US" dirty="0">
                <a:solidFill>
                  <a:srgbClr val="990099"/>
                </a:solidFill>
                <a:latin typeface="Calibri" panose="020F0502020204030204" pitchFamily="34" charset="0"/>
                <a:ea typeface="Calibri" panose="020F0502020204030204" pitchFamily="34" charset="0"/>
                <a:cs typeface="Times New Roman" panose="02020603050405020304" pitchFamily="18" charset="0"/>
              </a:rPr>
              <a:t>	</a:t>
            </a:r>
            <a:endParaRPr lang="en-CA" dirty="0">
              <a:solidFill>
                <a:srgbClr val="990099"/>
              </a:solidFill>
              <a:latin typeface="Calibri" panose="020F0502020204030204" pitchFamily="34" charset="0"/>
              <a:ea typeface="Calibri" panose="020F0502020204030204" pitchFamily="34" charset="0"/>
              <a:cs typeface="Times New Roman" panose="02020603050405020304" pitchFamily="18" charset="0"/>
            </a:endParaRPr>
          </a:p>
          <a:p>
            <a:pPr marL="514350" lvl="0" indent="-514350">
              <a:lnSpc>
                <a:spcPct val="115000"/>
              </a:lnSpc>
              <a:spcAft>
                <a:spcPts val="0"/>
              </a:spcAft>
              <a:buFont typeface="+mj-lt"/>
              <a:buAutoNum type="arabicPeriod"/>
            </a:pPr>
            <a:r>
              <a:rPr lang="en-US" dirty="0">
                <a:solidFill>
                  <a:srgbClr val="990099"/>
                </a:solidFill>
                <a:latin typeface="Calibri" panose="020F0502020204030204" pitchFamily="34" charset="0"/>
                <a:ea typeface="Calibri" panose="020F0502020204030204" pitchFamily="34" charset="0"/>
                <a:cs typeface="Times New Roman" panose="02020603050405020304" pitchFamily="18" charset="0"/>
              </a:rPr>
              <a:t>What does this </a:t>
            </a:r>
            <a:r>
              <a:rPr lang="en-US"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event with Nehemiah look </a:t>
            </a:r>
            <a:r>
              <a:rPr lang="en-US" dirty="0">
                <a:solidFill>
                  <a:srgbClr val="990099"/>
                </a:solidFill>
                <a:latin typeface="Calibri" panose="020F0502020204030204" pitchFamily="34" charset="0"/>
                <a:ea typeface="Calibri" panose="020F0502020204030204" pitchFamily="34" charset="0"/>
                <a:cs typeface="Times New Roman" panose="02020603050405020304" pitchFamily="18" charset="0"/>
              </a:rPr>
              <a:t>like on a time chart?</a:t>
            </a:r>
            <a:endParaRPr lang="en-CA" dirty="0">
              <a:solidFill>
                <a:srgbClr val="990099"/>
              </a:solidFill>
              <a:latin typeface="Calibri" panose="020F0502020204030204" pitchFamily="34" charset="0"/>
              <a:ea typeface="Calibri" panose="020F0502020204030204" pitchFamily="34" charset="0"/>
              <a:cs typeface="Times New Roman" panose="02020603050405020304" pitchFamily="18" charset="0"/>
            </a:endParaRPr>
          </a:p>
          <a:p>
            <a:pPr marL="514350" lvl="0" indent="-514350">
              <a:lnSpc>
                <a:spcPct val="115000"/>
              </a:lnSpc>
              <a:spcAft>
                <a:spcPts val="0"/>
              </a:spcAft>
              <a:buFont typeface="+mj-lt"/>
              <a:buAutoNum type="arabicPeriod"/>
            </a:pPr>
            <a:r>
              <a:rPr lang="en-US" b="1" dirty="0">
                <a:ln>
                  <a:solidFill>
                    <a:srgbClr val="0000FF"/>
                  </a:solidFill>
                </a:ln>
                <a:solidFill>
                  <a:srgbClr val="990099"/>
                </a:solidFill>
                <a:effectLst>
                  <a:glow rad="127000">
                    <a:srgbClr val="FFFF00"/>
                  </a:glow>
                </a:effectLst>
                <a:latin typeface="Calibri" panose="020F0502020204030204" pitchFamily="34" charset="0"/>
                <a:ea typeface="Calibri" panose="020F0502020204030204" pitchFamily="34" charset="0"/>
                <a:cs typeface="Times New Roman" panose="02020603050405020304" pitchFamily="18" charset="0"/>
              </a:rPr>
              <a:t>Where </a:t>
            </a:r>
            <a:r>
              <a:rPr lang="en-US" b="1" dirty="0" smtClean="0">
                <a:ln>
                  <a:solidFill>
                    <a:srgbClr val="0000FF"/>
                  </a:solidFill>
                </a:ln>
                <a:solidFill>
                  <a:srgbClr val="990099"/>
                </a:solidFill>
                <a:effectLst>
                  <a:glow rad="127000">
                    <a:srgbClr val="FFFF00"/>
                  </a:glow>
                </a:effectLst>
                <a:latin typeface="Calibri" panose="020F0502020204030204" pitchFamily="34" charset="0"/>
                <a:ea typeface="Calibri" panose="020F0502020204030204" pitchFamily="34" charset="0"/>
                <a:cs typeface="Times New Roman" panose="02020603050405020304" pitchFamily="18" charset="0"/>
              </a:rPr>
              <a:t>was </a:t>
            </a:r>
            <a:r>
              <a:rPr lang="en-US" b="1" dirty="0">
                <a:ln>
                  <a:solidFill>
                    <a:srgbClr val="0000FF"/>
                  </a:solidFill>
                </a:ln>
                <a:solidFill>
                  <a:srgbClr val="990099"/>
                </a:solidFill>
                <a:effectLst>
                  <a:glow rad="127000">
                    <a:srgbClr val="FFFF00"/>
                  </a:glow>
                </a:effectLst>
                <a:latin typeface="Calibri" panose="020F0502020204030204" pitchFamily="34" charset="0"/>
                <a:ea typeface="Calibri" panose="020F0502020204030204" pitchFamily="34" charset="0"/>
                <a:cs typeface="Times New Roman" panose="02020603050405020304" pitchFamily="18" charset="0"/>
              </a:rPr>
              <a:t>the </a:t>
            </a:r>
            <a:r>
              <a:rPr lang="en-US" b="1" dirty="0" smtClean="0">
                <a:ln>
                  <a:solidFill>
                    <a:srgbClr val="0000FF"/>
                  </a:solidFill>
                </a:ln>
                <a:solidFill>
                  <a:srgbClr val="990099"/>
                </a:solidFill>
                <a:effectLst>
                  <a:glow rad="127000">
                    <a:srgbClr val="FFFF00"/>
                  </a:glow>
                </a:effectLst>
                <a:latin typeface="Calibri" panose="020F0502020204030204" pitchFamily="34" charset="0"/>
                <a:ea typeface="Calibri" panose="020F0502020204030204" pitchFamily="34" charset="0"/>
                <a:cs typeface="Times New Roman" panose="02020603050405020304" pitchFamily="18" charset="0"/>
              </a:rPr>
              <a:t>sun’s position </a:t>
            </a:r>
            <a:r>
              <a:rPr lang="en-US" dirty="0">
                <a:solidFill>
                  <a:srgbClr val="990099"/>
                </a:solidFill>
                <a:latin typeface="Calibri" panose="020F0502020204030204" pitchFamily="34" charset="0"/>
                <a:ea typeface="Calibri" panose="020F0502020204030204" pitchFamily="34" charset="0"/>
                <a:cs typeface="Times New Roman" panose="02020603050405020304" pitchFamily="18" charset="0"/>
              </a:rPr>
              <a:t>in relation to the gates of </a:t>
            </a:r>
            <a:r>
              <a:rPr lang="en-US"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Jerusalem?</a:t>
            </a:r>
            <a:endParaRPr lang="en-CA" dirty="0">
              <a:solidFill>
                <a:srgbClr val="990099"/>
              </a:solidFill>
              <a:latin typeface="Calibri" panose="020F0502020204030204" pitchFamily="34" charset="0"/>
              <a:ea typeface="Calibri" panose="020F0502020204030204" pitchFamily="34" charset="0"/>
              <a:cs typeface="Times New Roman" panose="02020603050405020304" pitchFamily="18" charset="0"/>
            </a:endParaRPr>
          </a:p>
          <a:p>
            <a:pPr marL="514350" lvl="0" indent="-514350">
              <a:lnSpc>
                <a:spcPct val="115000"/>
              </a:lnSpc>
              <a:spcAft>
                <a:spcPts val="0"/>
              </a:spcAft>
              <a:buFont typeface="+mj-lt"/>
              <a:buAutoNum type="arabicPeriod"/>
            </a:pPr>
            <a:r>
              <a:rPr lang="en-US" dirty="0" smtClean="0">
                <a:solidFill>
                  <a:srgbClr val="990099"/>
                </a:solidFill>
                <a:effectLst>
                  <a:glow rad="127000">
                    <a:srgbClr val="00FF99"/>
                  </a:glow>
                </a:effectLst>
                <a:latin typeface="Calibri" panose="020F0502020204030204" pitchFamily="34" charset="0"/>
                <a:ea typeface="Calibri" panose="020F0502020204030204" pitchFamily="34" charset="0"/>
                <a:cs typeface="Times New Roman" panose="02020603050405020304" pitchFamily="18" charset="0"/>
              </a:rPr>
              <a:t>When </a:t>
            </a:r>
            <a:r>
              <a:rPr lang="en-US" dirty="0">
                <a:solidFill>
                  <a:srgbClr val="990099"/>
                </a:solidFill>
                <a:effectLst>
                  <a:glow rad="127000">
                    <a:srgbClr val="00FF99"/>
                  </a:glow>
                </a:effectLst>
                <a:latin typeface="Calibri" panose="020F0502020204030204" pitchFamily="34" charset="0"/>
                <a:ea typeface="Calibri" panose="020F0502020204030204" pitchFamily="34" charset="0"/>
                <a:cs typeface="Times New Roman" panose="02020603050405020304" pitchFamily="18" charset="0"/>
              </a:rPr>
              <a:t>is the Sabbath </a:t>
            </a:r>
            <a:r>
              <a:rPr lang="en-US" dirty="0">
                <a:solidFill>
                  <a:srgbClr val="990099"/>
                </a:solidFill>
                <a:latin typeface="Calibri" panose="020F0502020204030204" pitchFamily="34" charset="0"/>
                <a:ea typeface="Calibri" panose="020F0502020204030204" pitchFamily="34" charset="0"/>
                <a:cs typeface="Times New Roman" panose="02020603050405020304" pitchFamily="18" charset="0"/>
              </a:rPr>
              <a:t>in relation to the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darkness</a:t>
            </a:r>
            <a:r>
              <a:rPr lang="en-US" dirty="0">
                <a:solidFill>
                  <a:srgbClr val="990099"/>
                </a:solidFill>
                <a:latin typeface="Calibri" panose="020F0502020204030204" pitchFamily="34" charset="0"/>
                <a:ea typeface="Calibri" panose="020F0502020204030204" pitchFamily="34" charset="0"/>
                <a:cs typeface="Times New Roman" panose="02020603050405020304" pitchFamily="18" charset="0"/>
              </a:rPr>
              <a:t> that is settling on </a:t>
            </a:r>
            <a:r>
              <a:rPr lang="en-US"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Jerusalem?</a:t>
            </a:r>
            <a:endParaRPr lang="en-CA"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endParaRPr>
          </a:p>
          <a:p>
            <a:pPr marL="688340" indent="0" algn="ctr">
              <a:lnSpc>
                <a:spcPct val="115000"/>
              </a:lnSpc>
              <a:spcAft>
                <a:spcPts val="0"/>
              </a:spcAft>
              <a:buNone/>
            </a:pPr>
            <a:r>
              <a:rPr lang="en-US" sz="4000" b="1" dirty="0" smtClean="0">
                <a:solidFill>
                  <a:srgbClr val="FF0000"/>
                </a:solidFill>
                <a:latin typeface="Arial Black" panose="020B0A04020102020204" pitchFamily="34" charset="0"/>
                <a:ea typeface="Calibri" panose="020F0502020204030204" pitchFamily="34" charset="0"/>
                <a:cs typeface="Times New Roman" panose="02020603050405020304" pitchFamily="18" charset="0"/>
              </a:rPr>
              <a:t>Ultimately:</a:t>
            </a:r>
            <a:endParaRPr lang="en-CA"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US"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Did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Nehemiah command the gates to be closed </a:t>
            </a:r>
            <a:r>
              <a:rPr lang="en-US" b="1" dirty="0" smtClean="0">
                <a:solidFill>
                  <a:schemeClr val="bg1"/>
                </a:solidFill>
                <a:effectLst>
                  <a:glow rad="101600">
                    <a:srgbClr val="00FF99"/>
                  </a:glow>
                </a:effectLst>
                <a:latin typeface="Calibri" panose="020F0502020204030204" pitchFamily="34" charset="0"/>
                <a:ea typeface="Calibri" panose="020F0502020204030204" pitchFamily="34" charset="0"/>
                <a:cs typeface="Times New Roman" panose="02020603050405020304" pitchFamily="18" charset="0"/>
              </a:rPr>
              <a:t>BEFORE </a:t>
            </a:r>
            <a:r>
              <a:rPr lang="en-US"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or</a:t>
            </a:r>
            <a:r>
              <a:rPr lang="en-US" b="1" dirty="0" smtClean="0">
                <a:solidFill>
                  <a:schemeClr val="bg1"/>
                </a:solidFill>
                <a:effectLst>
                  <a:glow rad="101600">
                    <a:srgbClr val="00FF99"/>
                  </a:glow>
                </a:effectLst>
                <a:latin typeface="Calibri" panose="020F0502020204030204" pitchFamily="34" charset="0"/>
                <a:ea typeface="Calibri" panose="020F0502020204030204" pitchFamily="34" charset="0"/>
                <a:cs typeface="Times New Roman" panose="02020603050405020304" pitchFamily="18" charset="0"/>
              </a:rPr>
              <a:t> AFTER SUNSET?</a:t>
            </a:r>
            <a:br>
              <a:rPr lang="en-US" b="1" dirty="0" smtClean="0">
                <a:solidFill>
                  <a:schemeClr val="bg1"/>
                </a:solidFill>
                <a:effectLst>
                  <a:glow rad="101600">
                    <a:srgbClr val="00FF99"/>
                  </a:glow>
                </a:effectLst>
                <a:latin typeface="Calibri" panose="020F0502020204030204" pitchFamily="34" charset="0"/>
                <a:ea typeface="Calibri" panose="020F0502020204030204" pitchFamily="34" charset="0"/>
                <a:cs typeface="Times New Roman" panose="02020603050405020304" pitchFamily="18" charset="0"/>
              </a:rPr>
            </a:br>
            <a:r>
              <a:rPr lang="en-US" b="1"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Was Nehemiah’s command to close the gates considered: </a:t>
            </a:r>
            <a:br>
              <a:rPr lang="en-US" b="1"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br>
            <a:r>
              <a:rPr lang="en-US" b="1"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(a)  “guarding the Sabbath” 	            </a:t>
            </a:r>
            <a:r>
              <a:rPr lang="en-US" b="1" dirty="0" smtClean="0">
                <a:solidFill>
                  <a:srgbClr val="FF0000"/>
                </a:solidFill>
                <a:latin typeface="Arial Black" panose="020B0A04020102020204" pitchFamily="34" charset="0"/>
                <a:ea typeface="Calibri" panose="020F0502020204030204" pitchFamily="34" charset="0"/>
                <a:cs typeface="Times New Roman" panose="02020603050405020304" pitchFamily="18" charset="0"/>
              </a:rPr>
              <a:t>OR </a:t>
            </a:r>
            <a:r>
              <a:rPr lang="en-US" b="1"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
            </a:r>
            <a:br>
              <a:rPr lang="en-US" b="1"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br>
            <a:r>
              <a:rPr lang="en-US" b="1"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	(b)  </a:t>
            </a:r>
            <a:r>
              <a:rPr lang="en-US" sz="4800" b="1" u="heavy" dirty="0" smtClean="0">
                <a:solidFill>
                  <a:srgbClr val="0D0D0D"/>
                </a:solidFill>
                <a:uFill>
                  <a:solidFill>
                    <a:srgbClr val="CC00CC"/>
                  </a:solidFill>
                </a:uFill>
                <a:latin typeface="Calibri" panose="020F0502020204030204" pitchFamily="34" charset="0"/>
                <a:ea typeface="Calibri" panose="020F0502020204030204" pitchFamily="34" charset="0"/>
                <a:cs typeface="Times New Roman" panose="02020603050405020304" pitchFamily="18" charset="0"/>
              </a:rPr>
              <a:t>BREAKING THE 4</a:t>
            </a:r>
            <a:r>
              <a:rPr lang="en-US" sz="4800" b="1" u="heavy" baseline="30000" dirty="0" smtClean="0">
                <a:solidFill>
                  <a:srgbClr val="0D0D0D"/>
                </a:solidFill>
                <a:uFill>
                  <a:solidFill>
                    <a:srgbClr val="CC00CC"/>
                  </a:solidFill>
                </a:uFill>
                <a:latin typeface="Calibri" panose="020F0502020204030204" pitchFamily="34" charset="0"/>
                <a:ea typeface="Calibri" panose="020F0502020204030204" pitchFamily="34" charset="0"/>
                <a:cs typeface="Times New Roman" panose="02020603050405020304" pitchFamily="18" charset="0"/>
              </a:rPr>
              <a:t>TH</a:t>
            </a:r>
            <a:r>
              <a:rPr lang="en-US" sz="4800" b="1" u="heavy" dirty="0" smtClean="0">
                <a:solidFill>
                  <a:srgbClr val="0D0D0D"/>
                </a:solidFill>
                <a:uFill>
                  <a:solidFill>
                    <a:srgbClr val="CC00CC"/>
                  </a:solidFill>
                </a:uFill>
                <a:latin typeface="Calibri" panose="020F0502020204030204" pitchFamily="34" charset="0"/>
                <a:ea typeface="Calibri" panose="020F0502020204030204" pitchFamily="34" charset="0"/>
                <a:cs typeface="Times New Roman" panose="02020603050405020304" pitchFamily="18" charset="0"/>
              </a:rPr>
              <a:t> COMMANDMENT</a:t>
            </a:r>
            <a:r>
              <a:rPr lang="en-US" sz="4800" b="1"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a:t>
            </a:r>
            <a:endParaRPr lang="en-CA"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27</a:t>
            </a:fld>
            <a:endParaRPr lang="en-US" sz="1800" dirty="0">
              <a:solidFill>
                <a:schemeClr val="accent4">
                  <a:lumMod val="50000"/>
                </a:schemeClr>
              </a:solidFill>
            </a:endParaRPr>
          </a:p>
        </p:txBody>
      </p:sp>
      <p:cxnSp>
        <p:nvCxnSpPr>
          <p:cNvPr id="5" name="Straight Arrow Connector 4"/>
          <p:cNvCxnSpPr/>
          <p:nvPr/>
        </p:nvCxnSpPr>
        <p:spPr>
          <a:xfrm flipV="1">
            <a:off x="8247707" y="3666653"/>
            <a:ext cx="506994" cy="35308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9221118" y="3666653"/>
            <a:ext cx="493251" cy="3259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519824" y="2942376"/>
            <a:ext cx="914400" cy="749342"/>
          </a:xfrm>
          <a:prstGeom prst="ellipse">
            <a:avLst/>
          </a:prstGeom>
          <a:solidFill>
            <a:schemeClr val="tx1">
              <a:lumMod val="75000"/>
            </a:schemeClr>
          </a:solidFill>
          <a:ln>
            <a:solidFill>
              <a:srgbClr val="9900FF"/>
            </a:solidFill>
          </a:ln>
          <a:effectLst>
            <a:glow rad="101600">
              <a:srgbClr val="FFFF00">
                <a:alpha val="6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ln w="28575">
                  <a:solidFill>
                    <a:srgbClr val="00FF99"/>
                  </a:solidFill>
                </a:ln>
                <a:solidFill>
                  <a:srgbClr val="0000FF"/>
                </a:solidFill>
                <a:effectLst>
                  <a:glow rad="127000">
                    <a:srgbClr val="FF66FF"/>
                  </a:glow>
                </a:effectLst>
                <a:latin typeface="Comic Sans MS" panose="030F0702030302020204" pitchFamily="66" charset="0"/>
              </a:rPr>
              <a:t>?</a:t>
            </a:r>
            <a:endParaRPr lang="en-CA" sz="4000" b="1" dirty="0">
              <a:ln w="28575">
                <a:solidFill>
                  <a:srgbClr val="00FF99"/>
                </a:solidFill>
              </a:ln>
              <a:solidFill>
                <a:srgbClr val="0000FF"/>
              </a:solidFill>
              <a:effectLst>
                <a:glow rad="127000">
                  <a:srgbClr val="FF66FF"/>
                </a:glow>
              </a:effectLst>
              <a:latin typeface="Comic Sans MS" panose="030F0702030302020204" pitchFamily="66" charset="0"/>
            </a:endParaRPr>
          </a:p>
        </p:txBody>
      </p:sp>
    </p:spTree>
    <p:extLst>
      <p:ext uri="{BB962C8B-B14F-4D97-AF65-F5344CB8AC3E}">
        <p14:creationId xmlns:p14="http://schemas.microsoft.com/office/powerpoint/2010/main" val="1624784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2000"/>
                                        <p:tgtEl>
                                          <p:spTgt spid="3">
                                            <p:txEl>
                                              <p:pRg st="4" end="4"/>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wipe(left)">
                                      <p:cBhvr>
                                        <p:cTn id="11" dur="2000"/>
                                        <p:tgtEl>
                                          <p:spTgt spid="3">
                                            <p:txEl>
                                              <p:pRg st="5" end="5"/>
                                            </p:txEl>
                                          </p:spTgt>
                                        </p:tgtEl>
                                      </p:cBhvr>
                                    </p:animEffect>
                                  </p:childTnLst>
                                </p:cTn>
                              </p:par>
                              <p:par>
                                <p:cTn id="12" presetID="42" presetClass="entr" presetSubtype="0" fill="hold" nodeType="withEffect">
                                  <p:stCondLst>
                                    <p:cond delay="2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2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6" presetClass="entr" presetSubtype="16" fill="hold" grpId="0" nodeType="withEffect">
                                  <p:stCondLst>
                                    <p:cond delay="300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57016"/>
            <a:ext cx="11665527" cy="6493167"/>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ln w="38100">
            <a:solidFill>
              <a:schemeClr val="tx1"/>
            </a:solidFill>
          </a:ln>
          <a:scene3d>
            <a:camera prst="orthographicFront"/>
            <a:lightRig rig="threePt" dir="t"/>
          </a:scene3d>
          <a:sp3d>
            <a:bevelT/>
          </a:sp3d>
        </p:spPr>
        <p:txBody>
          <a:bodyPr anchor="t">
            <a:sp3d extrusionH="57150">
              <a:bevelT w="38100" h="38100"/>
            </a:sp3d>
          </a:bodyPr>
          <a:lstStyle/>
          <a:p>
            <a:pPr lvl="0">
              <a:lnSpc>
                <a:spcPct val="115000"/>
              </a:lnSpc>
              <a:spcAft>
                <a:spcPts val="1000"/>
              </a:spcAft>
            </a:pP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Chart </a:t>
            </a:r>
            <a:r>
              <a:rPr lang="en-CA" b="1" u="sng"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#1</a:t>
            </a:r>
            <a:r>
              <a:rPr lang="en-CA" b="1"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 </a:t>
            </a: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of 4.     </a:t>
            </a:r>
            <a:r>
              <a:rPr lang="en-CA" sz="3200" b="1" i="1"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Nehemiah’s Command to Close the Gate </a:t>
            </a:r>
            <a:r>
              <a:rPr lang="en-CA"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t>When?</a:t>
            </a:r>
            <a:b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br>
            <a: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t>			Close the Gate </a:t>
            </a:r>
            <a:r>
              <a:rPr lang="en-CA" sz="3200" dirty="0" smtClean="0">
                <a:ln w="12700">
                  <a:solidFill>
                    <a:srgbClr val="0000FF"/>
                  </a:solidFill>
                </a:ln>
                <a:solidFill>
                  <a:srgbClr val="FFC000"/>
                </a:solidFill>
                <a:latin typeface="Arial Black" panose="020B0A04020102020204" pitchFamily="34" charset="0"/>
                <a:ea typeface="Calibri" panose="020F0502020204030204" pitchFamily="34" charset="0"/>
                <a:cs typeface="Times New Roman" panose="02020603050405020304" pitchFamily="18" charset="0"/>
              </a:rPr>
              <a:t>(Sunset Theory!) </a:t>
            </a:r>
            <a:r>
              <a:rPr lang="en-CA" sz="3200" dirty="0" smtClean="0">
                <a:ln w="12700">
                  <a:solidFill>
                    <a:schemeClr val="tx1"/>
                  </a:solidFill>
                </a:ln>
                <a:solidFill>
                  <a:srgbClr val="FFC000"/>
                </a:solidFill>
                <a:latin typeface="Calibri" panose="020F0502020204030204" pitchFamily="34" charset="0"/>
                <a:ea typeface="Calibri" panose="020F0502020204030204" pitchFamily="34" charset="0"/>
                <a:cs typeface="Times New Roman" panose="02020603050405020304" pitchFamily="18" charset="0"/>
              </a:rPr>
              <a:t> </a:t>
            </a:r>
            <a:endParaRPr lang="en-CA" sz="3200" dirty="0">
              <a:ln w="12700">
                <a:solidFill>
                  <a:schemeClr val="tx1"/>
                </a:solidFill>
              </a:ln>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40154157"/>
              </p:ext>
            </p:extLst>
          </p:nvPr>
        </p:nvGraphicFramePr>
        <p:xfrm>
          <a:off x="1019796" y="4452353"/>
          <a:ext cx="10152408" cy="518160"/>
        </p:xfrm>
        <a:graphic>
          <a:graphicData uri="http://schemas.openxmlformats.org/drawingml/2006/table">
            <a:tbl>
              <a:tblPr firstRow="1" bandRow="1">
                <a:tableStyleId>{5C22544A-7EE6-4342-B048-85BDC9FD1C3A}</a:tableStyleId>
              </a:tblPr>
              <a:tblGrid>
                <a:gridCol w="5076204"/>
                <a:gridCol w="5076204"/>
              </a:tblGrid>
              <a:tr h="501400">
                <a:tc>
                  <a:txBody>
                    <a:bodyPr/>
                    <a:lstStyle/>
                    <a:p>
                      <a:pPr algn="ctr"/>
                      <a:r>
                        <a:rPr lang="en-CA" sz="2800" dirty="0" smtClean="0">
                          <a:solidFill>
                            <a:srgbClr val="990099"/>
                          </a:solidFill>
                        </a:rPr>
                        <a:t>Light Season, Cycle #6</a:t>
                      </a:r>
                      <a:endParaRPr lang="en-CA" sz="2800" dirty="0">
                        <a:solidFill>
                          <a:srgbClr val="990099"/>
                        </a:solidFill>
                      </a:endParaRPr>
                    </a:p>
                  </a:txBody>
                  <a:tcPr anchor="ctr">
                    <a:cell3D prstMaterial="dkEdge">
                      <a:bevel w="77470" h="12700" prst="softRound"/>
                      <a:lightRig rig="flood" dir="t"/>
                    </a:cell3D>
                    <a:solidFill>
                      <a:srgbClr val="00CCFF"/>
                    </a:solidFill>
                  </a:tcPr>
                </a:tc>
                <a:tc>
                  <a:txBody>
                    <a:bodyPr/>
                    <a:lstStyle/>
                    <a:p>
                      <a:pPr algn="ctr"/>
                      <a:r>
                        <a:rPr lang="en-CA" sz="2800" dirty="0" smtClean="0"/>
                        <a:t>      Sabbath Night, Cycle #</a:t>
                      </a:r>
                      <a:r>
                        <a:rPr lang="en-CA" sz="2800" dirty="0" smtClean="0">
                          <a:solidFill>
                            <a:srgbClr val="FF0066"/>
                          </a:solidFill>
                        </a:rPr>
                        <a:t>7</a:t>
                      </a:r>
                      <a:r>
                        <a:rPr lang="en-CA" sz="2800" dirty="0" smtClean="0"/>
                        <a:t> </a:t>
                      </a:r>
                      <a:r>
                        <a:rPr lang="en-CA" sz="2800" dirty="0" smtClean="0">
                          <a:solidFill>
                            <a:srgbClr val="00FF00"/>
                          </a:solidFill>
                        </a:rPr>
                        <a:t>(?)</a:t>
                      </a:r>
                      <a:endParaRPr lang="en-CA" sz="2800" dirty="0">
                        <a:solidFill>
                          <a:srgbClr val="00FF00"/>
                        </a:solidFill>
                      </a:endParaRPr>
                    </a:p>
                  </a:txBody>
                  <a:tcPr anchor="ctr">
                    <a:cell3D prstMaterial="dkEdge">
                      <a:bevel w="77470" h="12700" prst="softRound"/>
                      <a:lightRig rig="flood" dir="t"/>
                    </a:cell3D>
                    <a:solidFill>
                      <a:schemeClr val="bg1"/>
                    </a:solidFill>
                  </a:tcPr>
                </a:tc>
              </a:tr>
            </a:tbl>
          </a:graphicData>
        </a:graphic>
      </p:graphicFrame>
      <p:sp>
        <p:nvSpPr>
          <p:cNvPr id="9" name="Rectangle 8"/>
          <p:cNvSpPr/>
          <p:nvPr/>
        </p:nvSpPr>
        <p:spPr>
          <a:xfrm>
            <a:off x="5707038" y="1376218"/>
            <a:ext cx="5446780" cy="1439476"/>
          </a:xfrm>
          <a:prstGeom prst="rect">
            <a:avLst/>
          </a:prstGeom>
          <a:solidFill>
            <a:schemeClr val="tx2">
              <a:lumMod val="40000"/>
              <a:lumOff val="60000"/>
            </a:schemeClr>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chemeClr val="bg1"/>
                </a:solidFill>
              </a:rPr>
              <a:t>The sunset event occurred and the twilight began.  </a:t>
            </a:r>
            <a:r>
              <a:rPr lang="en-CA" sz="2800" b="1" dirty="0" smtClean="0">
                <a:solidFill>
                  <a:schemeClr val="bg1"/>
                </a:solidFill>
              </a:rPr>
              <a:t>Had darkness </a:t>
            </a:r>
            <a:r>
              <a:rPr lang="en-CA" sz="2800" b="1" u="sng" dirty="0" smtClean="0">
                <a:solidFill>
                  <a:schemeClr val="bg1"/>
                </a:solidFill>
              </a:rPr>
              <a:t>instantly settled</a:t>
            </a:r>
            <a:r>
              <a:rPr lang="en-CA" sz="2800" b="1" dirty="0" smtClean="0">
                <a:solidFill>
                  <a:schemeClr val="bg1"/>
                </a:solidFill>
              </a:rPr>
              <a:t> over the land?</a:t>
            </a:r>
            <a:endParaRPr lang="en-CA" sz="2800" b="1" dirty="0">
              <a:solidFill>
                <a:schemeClr val="bg1"/>
              </a:solidFill>
            </a:endParaRPr>
          </a:p>
        </p:txBody>
      </p:sp>
      <p:sp>
        <p:nvSpPr>
          <p:cNvPr id="10" name="Rounded Rectangular Callout 9"/>
          <p:cNvSpPr/>
          <p:nvPr/>
        </p:nvSpPr>
        <p:spPr>
          <a:xfrm>
            <a:off x="350379" y="1136993"/>
            <a:ext cx="2623558" cy="2256090"/>
          </a:xfrm>
          <a:prstGeom prst="wedgeRoundRectCallout">
            <a:avLst>
              <a:gd name="adj1" fmla="val 50201"/>
              <a:gd name="adj2" fmla="val 96547"/>
              <a:gd name="adj3" fmla="val 16667"/>
            </a:avLst>
          </a:prstGeom>
          <a:ln w="5715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b="1" dirty="0">
                <a:ln>
                  <a:solidFill>
                    <a:schemeClr val="tx1"/>
                  </a:solidFill>
                </a:ln>
              </a:rPr>
              <a:t>It was the </a:t>
            </a:r>
            <a:r>
              <a:rPr lang="en-CA" sz="3200" b="1" i="1" dirty="0">
                <a:ln>
                  <a:solidFill>
                    <a:srgbClr val="002060"/>
                  </a:solidFill>
                </a:ln>
                <a:solidFill>
                  <a:srgbClr val="990099"/>
                </a:solidFill>
              </a:rPr>
              <a:t>Preparation</a:t>
            </a:r>
            <a:r>
              <a:rPr lang="en-CA" sz="2800" i="1" dirty="0">
                <a:ln>
                  <a:solidFill>
                    <a:srgbClr val="002060"/>
                  </a:solidFill>
                </a:ln>
                <a:solidFill>
                  <a:srgbClr val="990099"/>
                </a:solidFill>
              </a:rPr>
              <a:t>;</a:t>
            </a:r>
            <a:r>
              <a:rPr lang="en-CA" sz="3200" b="1" dirty="0"/>
              <a:t> </a:t>
            </a:r>
            <a:r>
              <a:rPr lang="en-CA" sz="3200" b="1" u="sng" dirty="0">
                <a:ln>
                  <a:solidFill>
                    <a:schemeClr val="tx1"/>
                  </a:solidFill>
                </a:ln>
              </a:rPr>
              <a:t>before</a:t>
            </a:r>
            <a:r>
              <a:rPr lang="en-CA" sz="3200" b="1" dirty="0">
                <a:ln>
                  <a:solidFill>
                    <a:schemeClr val="tx1"/>
                  </a:solidFill>
                </a:ln>
              </a:rPr>
              <a:t> the Sabbath.</a:t>
            </a:r>
          </a:p>
        </p:txBody>
      </p:sp>
      <p:sp>
        <p:nvSpPr>
          <p:cNvPr id="12" name="Rounded Rectangular Callout 11"/>
          <p:cNvSpPr/>
          <p:nvPr/>
        </p:nvSpPr>
        <p:spPr>
          <a:xfrm>
            <a:off x="3074935" y="1746422"/>
            <a:ext cx="2452654" cy="2039566"/>
          </a:xfrm>
          <a:prstGeom prst="wedgeRoundRectCallout">
            <a:avLst>
              <a:gd name="adj1" fmla="val 61194"/>
              <a:gd name="adj2" fmla="val 90408"/>
              <a:gd name="adj3" fmla="val 16667"/>
            </a:avLst>
          </a:prstGeom>
          <a:ln w="5715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chemeClr val="bg1"/>
                </a:solidFill>
              </a:rPr>
              <a:t>Can  darkness </a:t>
            </a:r>
            <a:r>
              <a:rPr lang="en-CA" sz="2800" b="1" i="1" dirty="0" smtClean="0">
                <a:ln>
                  <a:solidFill>
                    <a:srgbClr val="0000FF"/>
                  </a:solidFill>
                </a:ln>
                <a:solidFill>
                  <a:srgbClr val="FF0066"/>
                </a:solidFill>
              </a:rPr>
              <a:t>possibly</a:t>
            </a:r>
            <a:r>
              <a:rPr lang="en-CA" sz="2800" dirty="0" smtClean="0">
                <a:solidFill>
                  <a:schemeClr val="bg1"/>
                </a:solidFill>
              </a:rPr>
              <a:t> come </a:t>
            </a:r>
            <a:r>
              <a:rPr lang="en-CA" sz="2800" b="1" u="sng" dirty="0" smtClean="0">
                <a:solidFill>
                  <a:schemeClr val="bg1"/>
                </a:solidFill>
              </a:rPr>
              <a:t>before</a:t>
            </a:r>
            <a:r>
              <a:rPr lang="en-CA" sz="2800" dirty="0" smtClean="0">
                <a:solidFill>
                  <a:schemeClr val="bg1"/>
                </a:solidFill>
              </a:rPr>
              <a:t> the sunset?</a:t>
            </a:r>
            <a:endParaRPr lang="en-CA" sz="2800" dirty="0">
              <a:solidFill>
                <a:schemeClr val="bg1"/>
              </a:solidFill>
            </a:endParaRPr>
          </a:p>
        </p:txBody>
      </p:sp>
      <p:sp>
        <p:nvSpPr>
          <p:cNvPr id="14" name="Rectangle 13"/>
          <p:cNvSpPr/>
          <p:nvPr/>
        </p:nvSpPr>
        <p:spPr>
          <a:xfrm>
            <a:off x="6104546" y="4416503"/>
            <a:ext cx="5076203" cy="589860"/>
          </a:xfrm>
          <a:prstGeom prst="rect">
            <a:avLst/>
          </a:prstGeom>
          <a:solidFill>
            <a:schemeClr val="tx1">
              <a:lumMod val="9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6113092" y="4452662"/>
            <a:ext cx="398804" cy="518160"/>
          </a:xfrm>
          <a:prstGeom prst="rect">
            <a:avLst/>
          </a:prstGeom>
          <a:gradFill flip="none" rotWithShape="1">
            <a:gsLst>
              <a:gs pos="8000">
                <a:srgbClr val="0070C0"/>
              </a:gs>
              <a:gs pos="90000">
                <a:schemeClr val="bg1">
                  <a:lumMod val="60000"/>
                  <a:lumOff val="40000"/>
                </a:schemeClr>
              </a:gs>
              <a:gs pos="52000">
                <a:schemeClr val="bg1">
                  <a:lumMod val="50000"/>
                  <a:lumOff val="50000"/>
                </a:schemeClr>
              </a:gs>
            </a:gsLst>
            <a:lin ang="0" scaled="1"/>
            <a:tileRect/>
          </a:grad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ular Callout 16"/>
          <p:cNvSpPr/>
          <p:nvPr/>
        </p:nvSpPr>
        <p:spPr>
          <a:xfrm>
            <a:off x="6392255" y="5161651"/>
            <a:ext cx="5272754" cy="1350243"/>
          </a:xfrm>
          <a:prstGeom prst="wedgeRoundRectCallout">
            <a:avLst>
              <a:gd name="adj1" fmla="val -47170"/>
              <a:gd name="adj2" fmla="val -62802"/>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t>The Twilight Mixture was fulfilled and the </a:t>
            </a:r>
            <a:r>
              <a:rPr lang="en-CA" sz="2400" b="1" i="1" dirty="0" smtClean="0">
                <a:solidFill>
                  <a:srgbClr val="00FF99"/>
                </a:solidFill>
              </a:rPr>
              <a:t>Sabbath Darkness (?) </a:t>
            </a:r>
            <a:r>
              <a:rPr lang="en-CA" sz="2400" dirty="0" smtClean="0"/>
              <a:t>began here, </a:t>
            </a:r>
            <a:r>
              <a:rPr lang="en-CA" sz="2400" b="1" dirty="0" smtClean="0">
                <a:effectLst>
                  <a:glow rad="127000">
                    <a:srgbClr val="0000FF"/>
                  </a:glow>
                </a:effectLst>
              </a:rPr>
              <a:t>WELL AFTER THE SUNSET!</a:t>
            </a:r>
            <a:endParaRPr lang="en-CA" sz="2400" b="1" dirty="0">
              <a:effectLst>
                <a:glow rad="127000">
                  <a:srgbClr val="0000FF"/>
                </a:glow>
              </a:effectLst>
            </a:endParaRPr>
          </a:p>
        </p:txBody>
      </p:sp>
      <p:cxnSp>
        <p:nvCxnSpPr>
          <p:cNvPr id="19" name="Straight Connector 18"/>
          <p:cNvCxnSpPr/>
          <p:nvPr/>
        </p:nvCxnSpPr>
        <p:spPr>
          <a:xfrm>
            <a:off x="6511895" y="4401080"/>
            <a:ext cx="0" cy="760571"/>
          </a:xfrm>
          <a:prstGeom prst="line">
            <a:avLst/>
          </a:prstGeom>
          <a:ln w="76200">
            <a:solidFill>
              <a:srgbClr val="FF0066"/>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511895" y="2922761"/>
            <a:ext cx="5153113" cy="1338454"/>
          </a:xfrm>
          <a:prstGeom prst="wedgeRoundRectCallout">
            <a:avLst>
              <a:gd name="adj1" fmla="val -51845"/>
              <a:gd name="adj2" fmla="val 81789"/>
              <a:gd name="adj3" fmla="val 16667"/>
            </a:avLst>
          </a:prstGeom>
          <a:solidFill>
            <a:schemeClr val="tx1">
              <a:lumMod val="65000"/>
            </a:schemeClr>
          </a:solidFill>
          <a:ln w="38100">
            <a:solidFill>
              <a:srgbClr val="00FF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chemeClr val="bg1"/>
                </a:solidFill>
              </a:rPr>
              <a:t>The </a:t>
            </a:r>
            <a:r>
              <a:rPr lang="en-CA" sz="2800" b="1" u="sng" dirty="0" smtClean="0">
                <a:ln>
                  <a:solidFill>
                    <a:schemeClr val="accent6">
                      <a:lumMod val="50000"/>
                    </a:schemeClr>
                  </a:solidFill>
                </a:ln>
                <a:solidFill>
                  <a:srgbClr val="00FF00"/>
                </a:solidFill>
              </a:rPr>
              <a:t>Twilight Mixture</a:t>
            </a:r>
            <a:r>
              <a:rPr lang="en-CA" sz="2800" b="1" dirty="0" smtClean="0">
                <a:ln>
                  <a:solidFill>
                    <a:schemeClr val="accent6">
                      <a:lumMod val="50000"/>
                    </a:schemeClr>
                  </a:solidFill>
                </a:ln>
                <a:solidFill>
                  <a:srgbClr val="00FF00"/>
                </a:solidFill>
              </a:rPr>
              <a:t> </a:t>
            </a:r>
            <a:r>
              <a:rPr lang="en-CA" sz="2800" dirty="0" smtClean="0">
                <a:solidFill>
                  <a:schemeClr val="bg1"/>
                </a:solidFill>
              </a:rPr>
              <a:t>enveloped the surrounding area and </a:t>
            </a:r>
            <a:r>
              <a:rPr lang="en-CA" sz="2800" b="1" dirty="0" smtClean="0">
                <a:solidFill>
                  <a:schemeClr val="bg1"/>
                </a:solidFill>
              </a:rPr>
              <a:t>darkness was imminent.</a:t>
            </a:r>
            <a:endParaRPr lang="en-CA" sz="2800" b="1" dirty="0">
              <a:solidFill>
                <a:schemeClr val="bg1"/>
              </a:solidFill>
            </a:endParaRPr>
          </a:p>
        </p:txBody>
      </p:sp>
      <p:sp>
        <p:nvSpPr>
          <p:cNvPr id="20" name="Rectangle 19"/>
          <p:cNvSpPr/>
          <p:nvPr/>
        </p:nvSpPr>
        <p:spPr>
          <a:xfrm>
            <a:off x="474561" y="5084737"/>
            <a:ext cx="5412949" cy="1503462"/>
          </a:xfrm>
          <a:prstGeom prst="rect">
            <a:avLst/>
          </a:prstGeom>
          <a:solidFill>
            <a:schemeClr val="accent6">
              <a:lumMod val="75000"/>
            </a:schemeClr>
          </a:solidFill>
          <a:ln w="5715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rgbClr val="00FF99"/>
                </a:solidFill>
              </a:rPr>
              <a:t>T</a:t>
            </a:r>
            <a:r>
              <a:rPr lang="en-CA" sz="2800" dirty="0" smtClean="0">
                <a:solidFill>
                  <a:srgbClr val="00FF99"/>
                </a:solidFill>
              </a:rPr>
              <a:t>he next slide will have some </a:t>
            </a:r>
            <a:br>
              <a:rPr lang="en-CA" sz="2800" dirty="0" smtClean="0">
                <a:solidFill>
                  <a:srgbClr val="00FF99"/>
                </a:solidFill>
              </a:rPr>
            </a:br>
            <a:r>
              <a:rPr lang="en-CA" sz="2800" dirty="0" smtClean="0">
                <a:solidFill>
                  <a:srgbClr val="00FF99"/>
                </a:solidFill>
              </a:rPr>
              <a:t>new questions.  Please remember this side of the slide. </a:t>
            </a:r>
            <a:endParaRPr lang="en-CA" sz="2800" dirty="0">
              <a:solidFill>
                <a:srgbClr val="00FF99"/>
              </a:solidFill>
            </a:endParaRPr>
          </a:p>
        </p:txBody>
      </p:sp>
      <p:cxnSp>
        <p:nvCxnSpPr>
          <p:cNvPr id="8" name="Straight Connector 7"/>
          <p:cNvCxnSpPr/>
          <p:nvPr/>
        </p:nvCxnSpPr>
        <p:spPr>
          <a:xfrm flipV="1">
            <a:off x="6096000" y="2811565"/>
            <a:ext cx="0" cy="2546648"/>
          </a:xfrm>
          <a:prstGeom prst="line">
            <a:avLst/>
          </a:prstGeom>
          <a:ln w="76200">
            <a:solidFill>
              <a:schemeClr val="tx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9246595" y="632933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28</a:t>
            </a:fld>
            <a:endParaRPr lang="en-US" sz="1800" dirty="0">
              <a:solidFill>
                <a:schemeClr val="accent4">
                  <a:lumMod val="50000"/>
                </a:schemeClr>
              </a:solidFill>
            </a:endParaRPr>
          </a:p>
        </p:txBody>
      </p:sp>
    </p:spTree>
    <p:extLst>
      <p:ext uri="{BB962C8B-B14F-4D97-AF65-F5344CB8AC3E}">
        <p14:creationId xmlns:p14="http://schemas.microsoft.com/office/powerpoint/2010/main" val="3948341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12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750" fill="hold"/>
                                        <p:tgtEl>
                                          <p:spTgt spid="6"/>
                                        </p:tgtEl>
                                        <p:attrNameLst>
                                          <p:attrName>ppt_x</p:attrName>
                                        </p:attrNameLst>
                                      </p:cBhvr>
                                      <p:tavLst>
                                        <p:tav tm="0">
                                          <p:val>
                                            <p:strVal val="#ppt_x"/>
                                          </p:val>
                                        </p:tav>
                                        <p:tav tm="100000">
                                          <p:val>
                                            <p:strVal val="#ppt_x"/>
                                          </p:val>
                                        </p:tav>
                                      </p:tavLst>
                                    </p:anim>
                                    <p:anim calcmode="lin" valueType="num">
                                      <p:cBhvr additive="base">
                                        <p:cTn id="31" dur="750" fill="hold"/>
                                        <p:tgtEl>
                                          <p:spTgt spid="6"/>
                                        </p:tgtEl>
                                        <p:attrNameLst>
                                          <p:attrName>ppt_y</p:attrName>
                                        </p:attrNameLst>
                                      </p:cBhvr>
                                      <p:tavLst>
                                        <p:tav tm="0">
                                          <p:val>
                                            <p:strVal val="1+#ppt_h/2"/>
                                          </p:val>
                                        </p:tav>
                                        <p:tav tm="100000">
                                          <p:val>
                                            <p:strVal val="#ppt_y"/>
                                          </p:val>
                                        </p:tav>
                                      </p:tavLst>
                                    </p:anim>
                                  </p:childTnLst>
                                </p:cTn>
                              </p:par>
                              <p:par>
                                <p:cTn id="32" presetID="14" presetClass="entr" presetSubtype="10" fill="hold" grpId="0" nodeType="withEffect">
                                  <p:stCondLst>
                                    <p:cond delay="75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1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style.rotation</p:attrName>
                                        </p:attrNameLst>
                                      </p:cBhvr>
                                      <p:tavLst>
                                        <p:tav tm="0">
                                          <p:val>
                                            <p:fltVal val="90"/>
                                          </p:val>
                                        </p:tav>
                                        <p:tav tm="100000">
                                          <p:val>
                                            <p:fltVal val="0"/>
                                          </p:val>
                                        </p:tav>
                                      </p:tavLst>
                                    </p:anim>
                                    <p:animEffect transition="in" filter="fade">
                                      <p:cBhvr>
                                        <p:cTn id="48" dur="1000"/>
                                        <p:tgtEl>
                                          <p:spTgt spid="17"/>
                                        </p:tgtEl>
                                      </p:cBhvr>
                                    </p:animEffect>
                                  </p:childTnLst>
                                </p:cTn>
                              </p:par>
                              <p:par>
                                <p:cTn id="49" presetID="22" presetClass="exit" presetSubtype="8" fill="hold" grpId="3" nodeType="withEffect">
                                  <p:stCondLst>
                                    <p:cond delay="750"/>
                                  </p:stCondLst>
                                  <p:childTnLst>
                                    <p:animEffect transition="out" filter="wipe(left)">
                                      <p:cBhvr>
                                        <p:cTn id="50" dur="1250"/>
                                        <p:tgtEl>
                                          <p:spTgt spid="14"/>
                                        </p:tgtEl>
                                      </p:cBhvr>
                                    </p:animEffect>
                                    <p:set>
                                      <p:cBhvr>
                                        <p:cTn id="51" dur="1" fill="hold">
                                          <p:stCondLst>
                                            <p:cond delay="124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1000" fill="hold"/>
                                        <p:tgtEl>
                                          <p:spTgt spid="20"/>
                                        </p:tgtEl>
                                        <p:attrNameLst>
                                          <p:attrName>ppt_w</p:attrName>
                                        </p:attrNameLst>
                                      </p:cBhvr>
                                      <p:tavLst>
                                        <p:tav tm="0">
                                          <p:val>
                                            <p:fltVal val="0"/>
                                          </p:val>
                                        </p:tav>
                                        <p:tav tm="100000">
                                          <p:val>
                                            <p:strVal val="#ppt_w"/>
                                          </p:val>
                                        </p:tav>
                                      </p:tavLst>
                                    </p:anim>
                                    <p:anim calcmode="lin" valueType="num">
                                      <p:cBhvr>
                                        <p:cTn id="57" dur="1000" fill="hold"/>
                                        <p:tgtEl>
                                          <p:spTgt spid="20"/>
                                        </p:tgtEl>
                                        <p:attrNameLst>
                                          <p:attrName>ppt_h</p:attrName>
                                        </p:attrNameLst>
                                      </p:cBhvr>
                                      <p:tavLst>
                                        <p:tav tm="0">
                                          <p:val>
                                            <p:fltVal val="0"/>
                                          </p:val>
                                        </p:tav>
                                        <p:tav tm="100000">
                                          <p:val>
                                            <p:strVal val="#ppt_h"/>
                                          </p:val>
                                        </p:tav>
                                      </p:tavLst>
                                    </p:anim>
                                    <p:anim calcmode="lin" valueType="num">
                                      <p:cBhvr>
                                        <p:cTn id="58" dur="1000" fill="hold"/>
                                        <p:tgtEl>
                                          <p:spTgt spid="20"/>
                                        </p:tgtEl>
                                        <p:attrNameLst>
                                          <p:attrName>style.rotation</p:attrName>
                                        </p:attrNameLst>
                                      </p:cBhvr>
                                      <p:tavLst>
                                        <p:tav tm="0">
                                          <p:val>
                                            <p:fltVal val="90"/>
                                          </p:val>
                                        </p:tav>
                                        <p:tav tm="100000">
                                          <p:val>
                                            <p:fltVal val="0"/>
                                          </p:val>
                                        </p:tav>
                                      </p:tavLst>
                                    </p:anim>
                                    <p:animEffect transition="in" filter="fade">
                                      <p:cBhvr>
                                        <p:cTn id="5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3" animBg="1"/>
      <p:bldP spid="6" grpId="0" animBg="1"/>
      <p:bldP spid="17" grpId="0" animBg="1"/>
      <p:bldP spid="15"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57016"/>
            <a:ext cx="11665527" cy="6493167"/>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ln w="38100">
            <a:solidFill>
              <a:schemeClr val="tx1"/>
            </a:solidFill>
          </a:ln>
          <a:scene3d>
            <a:camera prst="orthographicFront"/>
            <a:lightRig rig="threePt" dir="t"/>
          </a:scene3d>
          <a:sp3d>
            <a:bevelT/>
          </a:sp3d>
        </p:spPr>
        <p:txBody>
          <a:bodyPr anchor="t">
            <a:sp3d extrusionH="57150">
              <a:bevelT w="38100" h="38100"/>
            </a:sp3d>
          </a:bodyPr>
          <a:lstStyle/>
          <a:p>
            <a:pPr lvl="0">
              <a:lnSpc>
                <a:spcPct val="115000"/>
              </a:lnSpc>
              <a:spcAft>
                <a:spcPts val="1000"/>
              </a:spcAft>
            </a:pP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Chart </a:t>
            </a:r>
            <a:r>
              <a:rPr lang="en-CA" b="1" u="sng"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#2</a:t>
            </a:r>
            <a:r>
              <a:rPr lang="en-CA" b="1"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 </a:t>
            </a: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of 4.     </a:t>
            </a:r>
            <a:r>
              <a:rPr lang="en-CA" sz="3200" b="1" i="1"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Nehemiah’s Command to Close the Gate </a:t>
            </a:r>
            <a:r>
              <a:rPr lang="en-CA"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t>When?</a:t>
            </a:r>
            <a:b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br>
            <a: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t>			Close the Gate </a:t>
            </a:r>
            <a:r>
              <a:rPr lang="en-CA" sz="3200" dirty="0" smtClean="0">
                <a:ln w="12700">
                  <a:solidFill>
                    <a:srgbClr val="0000FF"/>
                  </a:solidFill>
                </a:ln>
                <a:solidFill>
                  <a:srgbClr val="FFC000"/>
                </a:solidFill>
                <a:latin typeface="Arial Black" panose="020B0A04020102020204" pitchFamily="34" charset="0"/>
                <a:ea typeface="Calibri" panose="020F0502020204030204" pitchFamily="34" charset="0"/>
                <a:cs typeface="Times New Roman" panose="02020603050405020304" pitchFamily="18" charset="0"/>
              </a:rPr>
              <a:t>(Sunset Theory!) </a:t>
            </a:r>
            <a:r>
              <a:rPr lang="en-CA" sz="3200" dirty="0" smtClean="0">
                <a:ln w="12700">
                  <a:solidFill>
                    <a:schemeClr val="tx1"/>
                  </a:solidFill>
                </a:ln>
                <a:solidFill>
                  <a:srgbClr val="FFC000"/>
                </a:solidFill>
                <a:latin typeface="Calibri" panose="020F0502020204030204" pitchFamily="34" charset="0"/>
                <a:ea typeface="Calibri" panose="020F0502020204030204" pitchFamily="34" charset="0"/>
                <a:cs typeface="Times New Roman" panose="02020603050405020304" pitchFamily="18" charset="0"/>
              </a:rPr>
              <a:t> </a:t>
            </a:r>
            <a:endParaRPr lang="en-CA" sz="3200" dirty="0">
              <a:ln w="12700">
                <a:solidFill>
                  <a:schemeClr val="tx1"/>
                </a:solidFill>
              </a:ln>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71214215"/>
              </p:ext>
            </p:extLst>
          </p:nvPr>
        </p:nvGraphicFramePr>
        <p:xfrm>
          <a:off x="1019796" y="4452353"/>
          <a:ext cx="10152408" cy="518160"/>
        </p:xfrm>
        <a:graphic>
          <a:graphicData uri="http://schemas.openxmlformats.org/drawingml/2006/table">
            <a:tbl>
              <a:tblPr firstRow="1" bandRow="1">
                <a:tableStyleId>{5C22544A-7EE6-4342-B048-85BDC9FD1C3A}</a:tableStyleId>
              </a:tblPr>
              <a:tblGrid>
                <a:gridCol w="5076204"/>
                <a:gridCol w="5076204"/>
              </a:tblGrid>
              <a:tr h="501400">
                <a:tc>
                  <a:txBody>
                    <a:bodyPr/>
                    <a:lstStyle/>
                    <a:p>
                      <a:pPr algn="ctr"/>
                      <a:r>
                        <a:rPr lang="en-CA" sz="2800" dirty="0" smtClean="0">
                          <a:solidFill>
                            <a:srgbClr val="990099"/>
                          </a:solidFill>
                        </a:rPr>
                        <a:t>Light Season, Cycle #6</a:t>
                      </a:r>
                      <a:endParaRPr lang="en-CA" sz="2800" dirty="0">
                        <a:solidFill>
                          <a:srgbClr val="990099"/>
                        </a:solidFill>
                      </a:endParaRPr>
                    </a:p>
                  </a:txBody>
                  <a:tcPr anchor="ctr">
                    <a:cell3D prstMaterial="dkEdge">
                      <a:bevel w="77470" h="12700" prst="softRound"/>
                      <a:lightRig rig="flood" dir="t"/>
                    </a:cell3D>
                    <a:solidFill>
                      <a:srgbClr val="00CCFF"/>
                    </a:solidFill>
                  </a:tcPr>
                </a:tc>
                <a:tc>
                  <a:txBody>
                    <a:bodyPr/>
                    <a:lstStyle/>
                    <a:p>
                      <a:pPr algn="ctr"/>
                      <a:r>
                        <a:rPr lang="en-CA" sz="2800" dirty="0" smtClean="0"/>
                        <a:t>    Sabbath Night, Cycle #7 </a:t>
                      </a:r>
                      <a:r>
                        <a:rPr lang="en-CA" sz="2800" dirty="0" smtClean="0">
                          <a:solidFill>
                            <a:srgbClr val="00FF00"/>
                          </a:solidFill>
                        </a:rPr>
                        <a:t>(?)</a:t>
                      </a:r>
                      <a:endParaRPr lang="en-CA" sz="2800" dirty="0">
                        <a:solidFill>
                          <a:srgbClr val="00FF00"/>
                        </a:solidFill>
                      </a:endParaRPr>
                    </a:p>
                  </a:txBody>
                  <a:tcPr anchor="ctr">
                    <a:cell3D prstMaterial="dkEdge">
                      <a:bevel w="77470" h="12700" prst="softRound"/>
                      <a:lightRig rig="flood" dir="t"/>
                    </a:cell3D>
                    <a:solidFill>
                      <a:schemeClr val="bg1"/>
                    </a:solidFill>
                  </a:tcPr>
                </a:tc>
              </a:tr>
            </a:tbl>
          </a:graphicData>
        </a:graphic>
      </p:graphicFrame>
      <p:sp>
        <p:nvSpPr>
          <p:cNvPr id="10" name="Rounded Rectangular Callout 9"/>
          <p:cNvSpPr/>
          <p:nvPr/>
        </p:nvSpPr>
        <p:spPr>
          <a:xfrm>
            <a:off x="405281" y="1327015"/>
            <a:ext cx="5153634" cy="2722708"/>
          </a:xfrm>
          <a:prstGeom prst="wedgeRoundRectCallout">
            <a:avLst>
              <a:gd name="adj1" fmla="val 55377"/>
              <a:gd name="adj2" fmla="val 68015"/>
              <a:gd name="adj3" fmla="val 16667"/>
            </a:avLst>
          </a:prstGeom>
          <a:solidFill>
            <a:schemeClr val="accent1">
              <a:lumMod val="20000"/>
              <a:lumOff val="80000"/>
            </a:schemeClr>
          </a:solidFill>
          <a:ln w="5715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smtClean="0">
                <a:solidFill>
                  <a:srgbClr val="C00000"/>
                </a:solidFill>
              </a:rPr>
              <a:t>Did Nehemiah command the gates to be closed </a:t>
            </a:r>
            <a:r>
              <a:rPr lang="en-CA" sz="2800" b="1" u="sng" dirty="0" smtClean="0">
                <a:solidFill>
                  <a:schemeClr val="bg1"/>
                </a:solidFill>
              </a:rPr>
              <a:t>prior to the sunset</a:t>
            </a:r>
            <a:r>
              <a:rPr lang="en-CA" sz="2800" dirty="0" smtClean="0">
                <a:solidFill>
                  <a:schemeClr val="bg1"/>
                </a:solidFill>
              </a:rPr>
              <a:t>,</a:t>
            </a:r>
            <a:r>
              <a:rPr lang="en-CA" sz="2800" dirty="0" smtClean="0">
                <a:solidFill>
                  <a:srgbClr val="C00000"/>
                </a:solidFill>
              </a:rPr>
              <a:t> </a:t>
            </a:r>
            <a:r>
              <a:rPr lang="en-CA" sz="2800" b="1" dirty="0" smtClean="0">
                <a:solidFill>
                  <a:srgbClr val="C00000"/>
                </a:solidFill>
                <a:effectLst>
                  <a:glow rad="127000">
                    <a:srgbClr val="00FF99"/>
                  </a:glow>
                </a:effectLst>
              </a:rPr>
              <a:t>CONTRARY TO WHAT THE SCRIPTURES DECLARE; </a:t>
            </a:r>
            <a:r>
              <a:rPr lang="en-CA" sz="2800" b="1" dirty="0" smtClean="0">
                <a:solidFill>
                  <a:schemeClr val="bg1"/>
                </a:solidFill>
                <a:effectLst>
                  <a:glow rad="127000">
                    <a:srgbClr val="FFFF00"/>
                  </a:glow>
                </a:effectLst>
              </a:rPr>
              <a:t>to avoid breaking the </a:t>
            </a:r>
            <a:r>
              <a:rPr lang="en-CA" sz="2800" b="1" dirty="0" smtClean="0">
                <a:solidFill>
                  <a:srgbClr val="990099"/>
                </a:solidFill>
                <a:effectLst>
                  <a:glow rad="127000">
                    <a:srgbClr val="FFFF00"/>
                  </a:glow>
                </a:effectLst>
              </a:rPr>
              <a:t>{Sunset} </a:t>
            </a:r>
            <a:r>
              <a:rPr lang="en-CA" sz="2800" b="1" dirty="0" smtClean="0">
                <a:solidFill>
                  <a:schemeClr val="bg1"/>
                </a:solidFill>
                <a:effectLst>
                  <a:glow rad="127000">
                    <a:srgbClr val="FFFF00"/>
                  </a:glow>
                </a:effectLst>
              </a:rPr>
              <a:t>Sabbath statute?</a:t>
            </a:r>
          </a:p>
        </p:txBody>
      </p:sp>
      <p:sp>
        <p:nvSpPr>
          <p:cNvPr id="6" name="Rectangle 5"/>
          <p:cNvSpPr/>
          <p:nvPr/>
        </p:nvSpPr>
        <p:spPr>
          <a:xfrm>
            <a:off x="6113092" y="4448997"/>
            <a:ext cx="398804" cy="518160"/>
          </a:xfrm>
          <a:prstGeom prst="rect">
            <a:avLst/>
          </a:prstGeom>
          <a:gradFill flip="none" rotWithShape="1">
            <a:gsLst>
              <a:gs pos="8000">
                <a:srgbClr val="0070C0"/>
              </a:gs>
              <a:gs pos="90000">
                <a:schemeClr val="bg1">
                  <a:lumMod val="60000"/>
                  <a:lumOff val="40000"/>
                </a:schemeClr>
              </a:gs>
              <a:gs pos="52000">
                <a:schemeClr val="bg1">
                  <a:lumMod val="50000"/>
                  <a:lumOff val="50000"/>
                </a:schemeClr>
              </a:gs>
            </a:gsLst>
            <a:lin ang="0" scaled="1"/>
            <a:tileRect/>
          </a:grad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ular Callout 16"/>
          <p:cNvSpPr/>
          <p:nvPr/>
        </p:nvSpPr>
        <p:spPr>
          <a:xfrm>
            <a:off x="6716993" y="5469307"/>
            <a:ext cx="5136023" cy="1042587"/>
          </a:xfrm>
          <a:prstGeom prst="wedgeRoundRectCallout">
            <a:avLst>
              <a:gd name="adj1" fmla="val -51828"/>
              <a:gd name="adj2" fmla="val -84080"/>
              <a:gd name="adj3" fmla="val 16667"/>
            </a:avLst>
          </a:prstGeom>
          <a:solidFill>
            <a:schemeClr val="bg1"/>
          </a:solidFill>
          <a:ln w="38100">
            <a:solidFill>
              <a:srgbClr val="FF006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t>The Twilight Mixture was fulfilled and the </a:t>
            </a:r>
            <a:r>
              <a:rPr lang="en-CA" sz="2400" b="1" i="1" dirty="0" smtClean="0">
                <a:solidFill>
                  <a:srgbClr val="00FF99"/>
                </a:solidFill>
              </a:rPr>
              <a:t>Sabbath Darkness </a:t>
            </a:r>
            <a:r>
              <a:rPr lang="en-CA" sz="2400" dirty="0" smtClean="0"/>
              <a:t>began!  </a:t>
            </a:r>
            <a:r>
              <a:rPr lang="en-CA" sz="2400" b="1" dirty="0" smtClean="0">
                <a:solidFill>
                  <a:srgbClr val="00FF99"/>
                </a:solidFill>
              </a:rPr>
              <a:t>???</a:t>
            </a:r>
            <a:endParaRPr lang="en-CA" sz="2400" b="1" dirty="0">
              <a:solidFill>
                <a:srgbClr val="00FF99"/>
              </a:solidFill>
            </a:endParaRPr>
          </a:p>
        </p:txBody>
      </p:sp>
      <p:cxnSp>
        <p:nvCxnSpPr>
          <p:cNvPr id="19" name="Straight Connector 18"/>
          <p:cNvCxnSpPr/>
          <p:nvPr/>
        </p:nvCxnSpPr>
        <p:spPr>
          <a:xfrm>
            <a:off x="6511895" y="4289982"/>
            <a:ext cx="0" cy="957133"/>
          </a:xfrm>
          <a:prstGeom prst="line">
            <a:avLst/>
          </a:prstGeom>
          <a:ln w="76200">
            <a:solidFill>
              <a:srgbClr val="FF0066"/>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939377" y="3269924"/>
            <a:ext cx="3599313" cy="1007174"/>
          </a:xfrm>
          <a:prstGeom prst="wedgeRoundRectCallout">
            <a:avLst>
              <a:gd name="adj1" fmla="val -65035"/>
              <a:gd name="adj2" fmla="val 84464"/>
              <a:gd name="adj3" fmla="val 16667"/>
            </a:avLst>
          </a:prstGeom>
          <a:solidFill>
            <a:schemeClr val="tx1">
              <a:lumMod val="65000"/>
            </a:schemeClr>
          </a:solidFill>
          <a:ln w="38100">
            <a:solidFill>
              <a:srgbClr val="00FF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chemeClr val="bg1"/>
                </a:solidFill>
              </a:rPr>
              <a:t> Twilight Mixture </a:t>
            </a:r>
            <a:r>
              <a:rPr lang="en-CA" sz="2800" b="1" u="sng" dirty="0" smtClean="0">
                <a:solidFill>
                  <a:schemeClr val="bg1"/>
                </a:solidFill>
              </a:rPr>
              <a:t>time </a:t>
            </a:r>
            <a:br>
              <a:rPr lang="en-CA" sz="2800" b="1" u="sng" dirty="0" smtClean="0">
                <a:solidFill>
                  <a:schemeClr val="bg1"/>
                </a:solidFill>
              </a:rPr>
            </a:br>
            <a:r>
              <a:rPr lang="en-CA" sz="2800" b="1" u="sng" dirty="0" smtClean="0">
                <a:solidFill>
                  <a:schemeClr val="bg1"/>
                </a:solidFill>
              </a:rPr>
              <a:t>lapse</a:t>
            </a:r>
            <a:r>
              <a:rPr lang="en-CA" sz="2800" dirty="0" smtClean="0">
                <a:solidFill>
                  <a:schemeClr val="bg1"/>
                </a:solidFill>
              </a:rPr>
              <a:t> until darkness. </a:t>
            </a:r>
            <a:endParaRPr lang="en-CA" sz="2800" dirty="0">
              <a:solidFill>
                <a:schemeClr val="bg1"/>
              </a:solidFill>
            </a:endParaRPr>
          </a:p>
        </p:txBody>
      </p:sp>
      <p:sp>
        <p:nvSpPr>
          <p:cNvPr id="23" name="Flowchart: Process 22"/>
          <p:cNvSpPr/>
          <p:nvPr/>
        </p:nvSpPr>
        <p:spPr>
          <a:xfrm>
            <a:off x="698687" y="4437422"/>
            <a:ext cx="4552965" cy="1168852"/>
          </a:xfrm>
          <a:prstGeom prst="flowChartProcess">
            <a:avLst/>
          </a:prstGeom>
          <a:solidFill>
            <a:schemeClr val="tx1">
              <a:lumMod val="85000"/>
            </a:schemeClr>
          </a:solidFill>
          <a:ln w="57150">
            <a:solidFill>
              <a:srgbClr val="FF66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lvl="0" algn="ctr"/>
            <a:r>
              <a:rPr lang="en-CA" sz="2800" b="1" dirty="0">
                <a:solidFill>
                  <a:prstClr val="black"/>
                </a:solidFill>
                <a:effectLst>
                  <a:glow rad="127000">
                    <a:srgbClr val="00CCFF"/>
                  </a:glow>
                </a:effectLst>
              </a:rPr>
              <a:t>“As it began to get </a:t>
            </a:r>
            <a:r>
              <a:rPr lang="en-CA" sz="2800" b="1" u="sng" dirty="0">
                <a:solidFill>
                  <a:prstClr val="black"/>
                </a:solidFill>
                <a:effectLst>
                  <a:glow rad="127000">
                    <a:srgbClr val="00CCFF"/>
                  </a:glow>
                </a:effectLst>
                <a:latin typeface="Arial Black" panose="020B0A04020102020204" pitchFamily="34" charset="0"/>
              </a:rPr>
              <a:t>DARK</a:t>
            </a:r>
            <a:r>
              <a:rPr lang="en-CA" sz="2800" b="1" dirty="0">
                <a:solidFill>
                  <a:prstClr val="black"/>
                </a:solidFill>
                <a:effectLst>
                  <a:glow rad="127000">
                    <a:srgbClr val="00CCFF"/>
                  </a:glow>
                </a:effectLst>
              </a:rPr>
              <a:t> </a:t>
            </a:r>
            <a:r>
              <a:rPr lang="en-CA" sz="2800" b="1" dirty="0" smtClean="0">
                <a:ln>
                  <a:solidFill>
                    <a:srgbClr val="0000FF"/>
                  </a:solidFill>
                </a:ln>
                <a:solidFill>
                  <a:srgbClr val="990099"/>
                </a:solidFill>
                <a:effectLst>
                  <a:glow rad="127000">
                    <a:srgbClr val="FFFF00"/>
                  </a:glow>
                </a:effectLst>
              </a:rPr>
              <a:t>BEFORE</a:t>
            </a:r>
            <a:r>
              <a:rPr lang="en-CA" sz="2800" b="1" dirty="0" smtClean="0">
                <a:solidFill>
                  <a:prstClr val="black"/>
                </a:solidFill>
              </a:rPr>
              <a:t> </a:t>
            </a:r>
            <a:r>
              <a:rPr lang="en-CA" sz="2800" b="1" dirty="0">
                <a:solidFill>
                  <a:prstClr val="black"/>
                </a:solidFill>
              </a:rPr>
              <a:t>the Sabbath”! </a:t>
            </a:r>
            <a:r>
              <a:rPr lang="en-CA" sz="2800" b="1" dirty="0">
                <a:solidFill>
                  <a:srgbClr val="00FF99"/>
                </a:solidFill>
                <a:effectLst>
                  <a:glow rad="127000">
                    <a:srgbClr val="0000FF"/>
                  </a:glow>
                </a:effectLst>
              </a:rPr>
              <a:t>???</a:t>
            </a:r>
          </a:p>
        </p:txBody>
      </p:sp>
      <p:sp>
        <p:nvSpPr>
          <p:cNvPr id="21" name="Curved Up Arrow 20"/>
          <p:cNvSpPr/>
          <p:nvPr/>
        </p:nvSpPr>
        <p:spPr>
          <a:xfrm>
            <a:off x="3401227" y="5382379"/>
            <a:ext cx="3033758" cy="930232"/>
          </a:xfrm>
          <a:prstGeom prst="curvedUpArrow">
            <a:avLst>
              <a:gd name="adj1" fmla="val 25000"/>
              <a:gd name="adj2" fmla="val 71195"/>
              <a:gd name="adj3" fmla="val 34260"/>
            </a:avLst>
          </a:prstGeom>
          <a:solidFill>
            <a:srgbClr val="00FF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8" name="Rounded Rectangular Callout 27"/>
          <p:cNvSpPr/>
          <p:nvPr/>
        </p:nvSpPr>
        <p:spPr>
          <a:xfrm>
            <a:off x="249383" y="5922236"/>
            <a:ext cx="3151844" cy="612648"/>
          </a:xfrm>
          <a:prstGeom prst="wedgeRoundRectCallout">
            <a:avLst>
              <a:gd name="adj1" fmla="val -3476"/>
              <a:gd name="adj2" fmla="val -106282"/>
              <a:gd name="adj3" fmla="val 16667"/>
            </a:avLst>
          </a:prstGeom>
          <a:solidFill>
            <a:schemeClr val="tx1">
              <a:lumMod val="65000"/>
            </a:schemeClr>
          </a:solidFill>
          <a:ln w="38100">
            <a:solidFill>
              <a:srgbClr val="9900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i="1" dirty="0" smtClean="0">
                <a:ln>
                  <a:solidFill>
                    <a:srgbClr val="0000FF"/>
                  </a:solidFill>
                </a:ln>
                <a:solidFill>
                  <a:srgbClr val="FF66FF"/>
                </a:solidFill>
                <a:latin typeface="Comic Sans MS" panose="030F0702030302020204" pitchFamily="66" charset="0"/>
              </a:rPr>
              <a:t>What about -</a:t>
            </a:r>
            <a:endParaRPr lang="en-CA" sz="3600" i="1" dirty="0">
              <a:ln>
                <a:solidFill>
                  <a:srgbClr val="0000FF"/>
                </a:solidFill>
              </a:ln>
              <a:solidFill>
                <a:srgbClr val="FF66FF"/>
              </a:solidFill>
              <a:latin typeface="Comic Sans MS" panose="030F0702030302020204" pitchFamily="66" charset="0"/>
            </a:endParaRPr>
          </a:p>
        </p:txBody>
      </p:sp>
      <p:cxnSp>
        <p:nvCxnSpPr>
          <p:cNvPr id="8" name="Straight Connector 7"/>
          <p:cNvCxnSpPr/>
          <p:nvPr/>
        </p:nvCxnSpPr>
        <p:spPr>
          <a:xfrm flipV="1">
            <a:off x="6096000" y="3053694"/>
            <a:ext cx="0" cy="2304519"/>
          </a:xfrm>
          <a:prstGeom prst="line">
            <a:avLst/>
          </a:prstGeom>
          <a:ln w="76200">
            <a:solidFill>
              <a:schemeClr val="tx2">
                <a:lumMod val="75000"/>
              </a:schemeClr>
            </a:solidFill>
          </a:ln>
          <a:effectLst>
            <a:glow rad="266700">
              <a:srgbClr val="00FF99"/>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5067656" y="4760011"/>
            <a:ext cx="1545580" cy="59817"/>
          </a:xfrm>
          <a:prstGeom prst="straightConnector1">
            <a:avLst/>
          </a:prstGeom>
          <a:ln w="76200">
            <a:solidFill>
              <a:srgbClr val="FFFF0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9501245" y="65029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29</a:t>
            </a:fld>
            <a:endParaRPr lang="en-US" sz="1800" dirty="0">
              <a:solidFill>
                <a:schemeClr val="accent4">
                  <a:lumMod val="50000"/>
                </a:schemeClr>
              </a:solidFill>
            </a:endParaRPr>
          </a:p>
        </p:txBody>
      </p:sp>
      <p:sp>
        <p:nvSpPr>
          <p:cNvPr id="9" name="Rectangle 8"/>
          <p:cNvSpPr/>
          <p:nvPr/>
        </p:nvSpPr>
        <p:spPr>
          <a:xfrm>
            <a:off x="6079524" y="1385457"/>
            <a:ext cx="5366764" cy="1728446"/>
          </a:xfrm>
          <a:prstGeom prst="rect">
            <a:avLst/>
          </a:prstGeom>
          <a:solidFill>
            <a:schemeClr val="tx2">
              <a:lumMod val="40000"/>
              <a:lumOff val="60000"/>
            </a:schemeClr>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b="1" dirty="0" smtClean="0">
                <a:solidFill>
                  <a:srgbClr val="C00000"/>
                </a:solidFill>
              </a:rPr>
              <a:t>The sunset event commenced the “Sabbath twilight” at this point  </a:t>
            </a:r>
            <a:r>
              <a:rPr lang="en-CA" sz="2800" dirty="0" smtClean="0">
                <a:solidFill>
                  <a:schemeClr val="bg1"/>
                </a:solidFill>
              </a:rPr>
              <a:t>- </a:t>
            </a:r>
            <a:r>
              <a:rPr lang="en-CA" sz="2800" b="1" u="sng" dirty="0" smtClean="0">
                <a:solidFill>
                  <a:schemeClr val="bg1"/>
                </a:solidFill>
              </a:rPr>
              <a:t>according to traditional </a:t>
            </a:r>
            <a:br>
              <a:rPr lang="en-CA" sz="2800" b="1" u="sng" dirty="0" smtClean="0">
                <a:solidFill>
                  <a:schemeClr val="bg1"/>
                </a:solidFill>
              </a:rPr>
            </a:br>
            <a:r>
              <a:rPr lang="en-CA" sz="2800" b="1" u="sng" dirty="0" smtClean="0">
                <a:solidFill>
                  <a:schemeClr val="bg1"/>
                </a:solidFill>
              </a:rPr>
              <a:t>Sunset Theory</a:t>
            </a:r>
            <a:r>
              <a:rPr lang="en-CA" sz="2800" b="1" dirty="0" smtClean="0">
                <a:solidFill>
                  <a:schemeClr val="bg1"/>
                </a:solidFill>
              </a:rPr>
              <a:t>.</a:t>
            </a:r>
            <a:endParaRPr lang="en-CA" sz="2800" b="1" dirty="0">
              <a:solidFill>
                <a:schemeClr val="bg1"/>
              </a:solidFill>
            </a:endParaRPr>
          </a:p>
        </p:txBody>
      </p:sp>
    </p:spTree>
    <p:extLst>
      <p:ext uri="{BB962C8B-B14F-4D97-AF65-F5344CB8AC3E}">
        <p14:creationId xmlns:p14="http://schemas.microsoft.com/office/powerpoint/2010/main" val="2296515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250"/>
                                        <p:tgtEl>
                                          <p:spTgt spid="15"/>
                                        </p:tgtEl>
                                      </p:cBhvr>
                                    </p:animEffect>
                                    <p:anim calcmode="lin" valueType="num">
                                      <p:cBhvr>
                                        <p:cTn id="13" dur="1250" fill="hold"/>
                                        <p:tgtEl>
                                          <p:spTgt spid="15"/>
                                        </p:tgtEl>
                                        <p:attrNameLst>
                                          <p:attrName>ppt_x</p:attrName>
                                        </p:attrNameLst>
                                      </p:cBhvr>
                                      <p:tavLst>
                                        <p:tav tm="0">
                                          <p:val>
                                            <p:strVal val="#ppt_x"/>
                                          </p:val>
                                        </p:tav>
                                        <p:tav tm="100000">
                                          <p:val>
                                            <p:strVal val="#ppt_x"/>
                                          </p:val>
                                        </p:tav>
                                      </p:tavLst>
                                    </p:anim>
                                    <p:anim calcmode="lin" valueType="num">
                                      <p:cBhvr>
                                        <p:cTn id="14" dur="125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125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circle(in)">
                                      <p:cBhvr>
                                        <p:cTn id="41" dur="1250"/>
                                        <p:tgtEl>
                                          <p:spTgt spid="28"/>
                                        </p:tgtEl>
                                      </p:cBhvr>
                                    </p:animEffect>
                                  </p:childTnLst>
                                </p:cTn>
                              </p:par>
                            </p:childTnLst>
                          </p:cTn>
                        </p:par>
                        <p:par>
                          <p:cTn id="42" fill="hold">
                            <p:stCondLst>
                              <p:cond delay="1250"/>
                            </p:stCondLst>
                            <p:childTnLst>
                              <p:par>
                                <p:cTn id="43" presetID="6" presetClass="entr" presetSubtype="16" fill="hold" grpId="0" nodeType="afterEffect">
                                  <p:stCondLst>
                                    <p:cond delay="750"/>
                                  </p:stCondLst>
                                  <p:childTnLst>
                                    <p:set>
                                      <p:cBhvr>
                                        <p:cTn id="44" dur="1" fill="hold">
                                          <p:stCondLst>
                                            <p:cond delay="0"/>
                                          </p:stCondLst>
                                        </p:cTn>
                                        <p:tgtEl>
                                          <p:spTgt spid="23"/>
                                        </p:tgtEl>
                                        <p:attrNameLst>
                                          <p:attrName>style.visibility</p:attrName>
                                        </p:attrNameLst>
                                      </p:cBhvr>
                                      <p:to>
                                        <p:strVal val="visible"/>
                                      </p:to>
                                    </p:set>
                                    <p:animEffect transition="in" filter="circle(in)">
                                      <p:cBhvr>
                                        <p:cTn id="45" dur="1250"/>
                                        <p:tgtEl>
                                          <p:spTgt spid="23"/>
                                        </p:tgtEl>
                                      </p:cBhvr>
                                    </p:animEffect>
                                  </p:childTnLst>
                                </p:cTn>
                              </p:par>
                              <p:par>
                                <p:cTn id="46" presetID="22" presetClass="entr" presetSubtype="8" fill="hold" nodeType="withEffect">
                                  <p:stCondLst>
                                    <p:cond delay="100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1250"/>
                                        <p:tgtEl>
                                          <p:spTgt spid="4"/>
                                        </p:tgtEl>
                                      </p:cBhvr>
                                    </p:animEffect>
                                  </p:childTnLst>
                                </p:cTn>
                              </p:par>
                              <p:par>
                                <p:cTn id="49" presetID="22" presetClass="entr" presetSubtype="8" fill="hold" grpId="0" nodeType="withEffect">
                                  <p:stCondLst>
                                    <p:cond delay="250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1250"/>
                                        <p:tgtEl>
                                          <p:spTgt spid="21"/>
                                        </p:tgtEl>
                                      </p:cBhvr>
                                    </p:animEffect>
                                  </p:childTnLst>
                                </p:cTn>
                              </p:par>
                              <p:par>
                                <p:cTn id="52" presetID="26" presetClass="emph" presetSubtype="0" repeatCount="10000" fill="hold" nodeType="withEffect">
                                  <p:stCondLst>
                                    <p:cond delay="2000"/>
                                  </p:stCondLst>
                                  <p:childTnLst>
                                    <p:animEffect transition="out" filter="fade">
                                      <p:cBhvr>
                                        <p:cTn id="53" dur="500" tmFilter="0, 0; .2, .5; .8, .5; 1, 0"/>
                                        <p:tgtEl>
                                          <p:spTgt spid="4"/>
                                        </p:tgtEl>
                                      </p:cBhvr>
                                    </p:animEffect>
                                    <p:animScale>
                                      <p:cBhvr>
                                        <p:cTn id="54"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7" grpId="0" animBg="1"/>
      <p:bldP spid="15" grpId="0" animBg="1"/>
      <p:bldP spid="23" grpId="0" animBg="1"/>
      <p:bldP spid="21" grpId="0" animBg="1"/>
      <p:bldP spid="2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55781" y="340369"/>
            <a:ext cx="10608097" cy="1107996"/>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600" b="1" cap="none" spc="0" dirty="0" smtClean="0">
                <a:ln/>
                <a:solidFill>
                  <a:schemeClr val="accent3"/>
                </a:solidFill>
                <a:effectLst>
                  <a:glow rad="127000">
                    <a:schemeClr val="bg2">
                      <a:lumMod val="75000"/>
                    </a:schemeClr>
                  </a:glow>
                </a:effectLst>
                <a:latin typeface="Rockwell" pitchFamily="18" charset="0"/>
              </a:rPr>
              <a:t>What was the purpose of:</a:t>
            </a:r>
            <a:endParaRPr lang="en-US" sz="6600" b="1" cap="none" spc="0" dirty="0">
              <a:ln/>
              <a:solidFill>
                <a:schemeClr val="accent3"/>
              </a:solidFill>
              <a:effectLst>
                <a:glow rad="127000">
                  <a:schemeClr val="bg2">
                    <a:lumMod val="75000"/>
                  </a:schemeClr>
                </a:glow>
              </a:effectLst>
              <a:latin typeface="Rockwell" pitchFamily="18" charset="0"/>
            </a:endParaRPr>
          </a:p>
        </p:txBody>
      </p:sp>
      <p:sp>
        <p:nvSpPr>
          <p:cNvPr id="3" name="Rectangle 2"/>
          <p:cNvSpPr/>
          <p:nvPr/>
        </p:nvSpPr>
        <p:spPr>
          <a:xfrm>
            <a:off x="10780242" y="2613439"/>
            <a:ext cx="1199367" cy="221599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3800" b="1" cap="none" spc="0" dirty="0" smtClean="0">
                <a:ln/>
                <a:solidFill>
                  <a:schemeClr val="accent3"/>
                </a:solidFill>
                <a:effectLst>
                  <a:glow rad="127000">
                    <a:schemeClr val="bg2">
                      <a:lumMod val="75000"/>
                    </a:schemeClr>
                  </a:glow>
                </a:effectLst>
                <a:latin typeface="Arial Rounded MT Bold" pitchFamily="34" charset="0"/>
              </a:rPr>
              <a:t>?</a:t>
            </a:r>
            <a:endParaRPr lang="en-US" sz="13800" b="1" cap="none" spc="0" dirty="0">
              <a:ln/>
              <a:solidFill>
                <a:schemeClr val="accent3"/>
              </a:solidFill>
              <a:effectLst>
                <a:glow rad="127000">
                  <a:schemeClr val="bg2">
                    <a:lumMod val="75000"/>
                  </a:schemeClr>
                </a:glow>
              </a:effectLst>
              <a:latin typeface="Arial Rounded MT Bold" pitchFamily="34" charset="0"/>
            </a:endParaRPr>
          </a:p>
        </p:txBody>
      </p:sp>
      <p:sp>
        <p:nvSpPr>
          <p:cNvPr id="4" name="Rectangle 3"/>
          <p:cNvSpPr/>
          <p:nvPr/>
        </p:nvSpPr>
        <p:spPr>
          <a:xfrm>
            <a:off x="5208608" y="4812628"/>
            <a:ext cx="6500321" cy="144655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cap="none" spc="0" dirty="0" smtClean="0">
                <a:ln/>
                <a:solidFill>
                  <a:schemeClr val="accent3"/>
                </a:solidFill>
                <a:effectLst>
                  <a:glow rad="177800">
                    <a:schemeClr val="bg2">
                      <a:lumMod val="75000"/>
                    </a:schemeClr>
                  </a:glow>
                </a:effectLst>
                <a:latin typeface="Rockwell" pitchFamily="18" charset="0"/>
              </a:rPr>
              <a:t>… to inform the people</a:t>
            </a:r>
            <a:br>
              <a:rPr lang="en-US" sz="4400" b="1" cap="none" spc="0" dirty="0" smtClean="0">
                <a:ln/>
                <a:solidFill>
                  <a:schemeClr val="accent3"/>
                </a:solidFill>
                <a:effectLst>
                  <a:glow rad="177800">
                    <a:schemeClr val="bg2">
                      <a:lumMod val="75000"/>
                    </a:schemeClr>
                  </a:glow>
                </a:effectLst>
                <a:latin typeface="Rockwell" pitchFamily="18" charset="0"/>
              </a:rPr>
            </a:br>
            <a:r>
              <a:rPr lang="en-US" sz="4400" b="1" cap="none" spc="0" dirty="0" smtClean="0">
                <a:ln/>
                <a:solidFill>
                  <a:schemeClr val="accent3"/>
                </a:solidFill>
                <a:effectLst>
                  <a:glow rad="177800">
                    <a:schemeClr val="bg2">
                      <a:lumMod val="75000"/>
                    </a:schemeClr>
                  </a:glow>
                </a:effectLst>
                <a:latin typeface="Rockwell" pitchFamily="18" charset="0"/>
              </a:rPr>
              <a:t>of a sunset Sabbath?</a:t>
            </a:r>
            <a:endParaRPr lang="en-US" sz="4400" b="1" cap="none" spc="0" dirty="0">
              <a:ln/>
              <a:solidFill>
                <a:schemeClr val="accent3"/>
              </a:solidFill>
              <a:effectLst>
                <a:glow rad="177800">
                  <a:schemeClr val="bg2">
                    <a:lumMod val="75000"/>
                  </a:schemeClr>
                </a:glow>
              </a:effectLst>
              <a:latin typeface="Rockwell" pitchFamily="18" charset="0"/>
            </a:endParaRPr>
          </a:p>
        </p:txBody>
      </p:sp>
      <p:pic>
        <p:nvPicPr>
          <p:cNvPr id="2050" name="Picture 2" descr="C:\Users\Rae\Desktop\Neh 13 vs 19 bkgd  9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43" y="1962213"/>
            <a:ext cx="4629873" cy="4629872"/>
          </a:xfrm>
          <a:prstGeom prst="rect">
            <a:avLst/>
          </a:prstGeom>
          <a:ln>
            <a:noFill/>
          </a:ln>
          <a:effectLst>
            <a:glow rad="939800">
              <a:schemeClr val="tx2">
                <a:lumMod val="40000"/>
                <a:lumOff val="60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9339192" y="6409522"/>
            <a:ext cx="2743200" cy="365125"/>
          </a:xfrm>
        </p:spPr>
        <p:txBody>
          <a:bodyPr/>
          <a:lstStyle/>
          <a:p>
            <a:fld id="{6D22F896-40B5-4ADD-8801-0D06FADFA095}" type="slidenum">
              <a:rPr lang="en-US" sz="1800" smtClean="0"/>
              <a:t>3</a:t>
            </a:fld>
            <a:endParaRPr lang="en-US" sz="1800" dirty="0"/>
          </a:p>
        </p:txBody>
      </p:sp>
    </p:spTree>
    <p:extLst>
      <p:ext uri="{BB962C8B-B14F-4D97-AF65-F5344CB8AC3E}">
        <p14:creationId xmlns:p14="http://schemas.microsoft.com/office/powerpoint/2010/main" val="83107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up)">
                                      <p:cBhvr>
                                        <p:cTn id="13" dur="27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57016"/>
            <a:ext cx="11665527" cy="6493167"/>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ln w="38100">
            <a:solidFill>
              <a:schemeClr val="tx1"/>
            </a:solidFill>
          </a:ln>
          <a:scene3d>
            <a:camera prst="orthographicFront"/>
            <a:lightRig rig="threePt" dir="t"/>
          </a:scene3d>
          <a:sp3d>
            <a:bevelT/>
          </a:sp3d>
        </p:spPr>
        <p:txBody>
          <a:bodyPr anchor="t">
            <a:sp3d extrusionH="57150">
              <a:bevelT w="38100" h="38100"/>
            </a:sp3d>
          </a:bodyPr>
          <a:lstStyle/>
          <a:p>
            <a:pPr lvl="0">
              <a:lnSpc>
                <a:spcPct val="115000"/>
              </a:lnSpc>
              <a:spcAft>
                <a:spcPts val="1000"/>
              </a:spcAft>
            </a:pP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Chart </a:t>
            </a:r>
            <a:r>
              <a:rPr lang="en-CA" b="1" u="sng"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#3</a:t>
            </a:r>
            <a:r>
              <a:rPr lang="en-CA" b="1"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 </a:t>
            </a: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of 4.     </a:t>
            </a:r>
            <a:r>
              <a:rPr lang="en-CA" sz="3200" b="1" i="1"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Nehemiah’s Command to Close the Gate </a:t>
            </a:r>
            <a:r>
              <a:rPr lang="en-CA"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t>When?</a:t>
            </a:r>
            <a:b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br>
            <a: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t>			Close the Gate </a:t>
            </a:r>
            <a:r>
              <a:rPr lang="en-CA" sz="3200" dirty="0" smtClean="0">
                <a:ln w="12700">
                  <a:solidFill>
                    <a:srgbClr val="0000FF"/>
                  </a:solidFill>
                </a:ln>
                <a:solidFill>
                  <a:srgbClr val="FFC000"/>
                </a:solidFill>
                <a:latin typeface="Arial Black" panose="020B0A04020102020204" pitchFamily="34" charset="0"/>
                <a:ea typeface="Calibri" panose="020F0502020204030204" pitchFamily="34" charset="0"/>
                <a:cs typeface="Times New Roman" panose="02020603050405020304" pitchFamily="18" charset="0"/>
              </a:rPr>
              <a:t>(Sunset Theory!) </a:t>
            </a:r>
            <a:r>
              <a:rPr lang="en-CA" sz="3200" dirty="0" smtClean="0">
                <a:ln w="12700">
                  <a:solidFill>
                    <a:schemeClr val="tx1"/>
                  </a:solidFill>
                </a:ln>
                <a:solidFill>
                  <a:srgbClr val="FFC000"/>
                </a:solidFill>
                <a:latin typeface="Calibri" panose="020F0502020204030204" pitchFamily="34" charset="0"/>
                <a:ea typeface="Calibri" panose="020F0502020204030204" pitchFamily="34" charset="0"/>
                <a:cs typeface="Times New Roman" panose="02020603050405020304" pitchFamily="18" charset="0"/>
              </a:rPr>
              <a:t> </a:t>
            </a:r>
            <a:endParaRPr lang="en-CA" sz="3200" dirty="0">
              <a:ln w="12700">
                <a:solidFill>
                  <a:schemeClr val="tx1"/>
                </a:solidFill>
              </a:ln>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34945673"/>
              </p:ext>
            </p:extLst>
          </p:nvPr>
        </p:nvGraphicFramePr>
        <p:xfrm>
          <a:off x="1019796" y="4452353"/>
          <a:ext cx="10152408" cy="518160"/>
        </p:xfrm>
        <a:graphic>
          <a:graphicData uri="http://schemas.openxmlformats.org/drawingml/2006/table">
            <a:tbl>
              <a:tblPr firstRow="1" bandRow="1">
                <a:tableStyleId>{5C22544A-7EE6-4342-B048-85BDC9FD1C3A}</a:tableStyleId>
              </a:tblPr>
              <a:tblGrid>
                <a:gridCol w="5076204"/>
                <a:gridCol w="5076204"/>
              </a:tblGrid>
              <a:tr h="501400">
                <a:tc>
                  <a:txBody>
                    <a:bodyPr/>
                    <a:lstStyle/>
                    <a:p>
                      <a:pPr algn="ctr"/>
                      <a:r>
                        <a:rPr lang="en-CA" sz="2800" dirty="0" smtClean="0">
                          <a:solidFill>
                            <a:srgbClr val="990099"/>
                          </a:solidFill>
                        </a:rPr>
                        <a:t>Light Season, Cycle #6</a:t>
                      </a:r>
                      <a:endParaRPr lang="en-CA" sz="2800" dirty="0">
                        <a:solidFill>
                          <a:srgbClr val="990099"/>
                        </a:solidFill>
                      </a:endParaRPr>
                    </a:p>
                  </a:txBody>
                  <a:tcPr anchor="ctr">
                    <a:cell3D prstMaterial="dkEdge">
                      <a:bevel w="77470" h="12700" prst="softRound"/>
                      <a:lightRig rig="flood" dir="t"/>
                    </a:cell3D>
                    <a:solidFill>
                      <a:srgbClr val="00CCFF"/>
                    </a:solidFill>
                  </a:tcPr>
                </a:tc>
                <a:tc>
                  <a:txBody>
                    <a:bodyPr/>
                    <a:lstStyle/>
                    <a:p>
                      <a:pPr algn="ctr"/>
                      <a:r>
                        <a:rPr lang="en-CA" sz="2800" dirty="0" smtClean="0"/>
                        <a:t>           Sabbath Night, Cycle #</a:t>
                      </a:r>
                      <a:r>
                        <a:rPr lang="en-CA" sz="2800" dirty="0" smtClean="0">
                          <a:solidFill>
                            <a:srgbClr val="FF0000"/>
                          </a:solidFill>
                        </a:rPr>
                        <a:t>7</a:t>
                      </a:r>
                      <a:endParaRPr lang="en-CA" sz="2800" dirty="0">
                        <a:solidFill>
                          <a:srgbClr val="FF0000"/>
                        </a:solidFill>
                      </a:endParaRPr>
                    </a:p>
                  </a:txBody>
                  <a:tcPr anchor="ctr">
                    <a:cell3D prstMaterial="dkEdge">
                      <a:bevel w="77470" h="12700" prst="softRound"/>
                      <a:lightRig rig="flood" dir="t"/>
                    </a:cell3D>
                    <a:solidFill>
                      <a:schemeClr val="bg1"/>
                    </a:solidFill>
                  </a:tcPr>
                </a:tc>
              </a:tr>
            </a:tbl>
          </a:graphicData>
        </a:graphic>
      </p:graphicFrame>
      <p:cxnSp>
        <p:nvCxnSpPr>
          <p:cNvPr id="8" name="Straight Connector 7"/>
          <p:cNvCxnSpPr/>
          <p:nvPr/>
        </p:nvCxnSpPr>
        <p:spPr>
          <a:xfrm flipV="1">
            <a:off x="6082145" y="2811566"/>
            <a:ext cx="13855" cy="3179034"/>
          </a:xfrm>
          <a:prstGeom prst="line">
            <a:avLst/>
          </a:prstGeom>
          <a:ln w="76200">
            <a:solidFill>
              <a:schemeClr val="tx2">
                <a:lumMod val="75000"/>
              </a:schemeClr>
            </a:solidFill>
          </a:ln>
          <a:effectLst>
            <a:glow rad="215900">
              <a:srgbClr val="00FF99"/>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113092" y="4437422"/>
            <a:ext cx="398804" cy="518160"/>
          </a:xfrm>
          <a:prstGeom prst="rect">
            <a:avLst/>
          </a:prstGeom>
          <a:gradFill flip="none" rotWithShape="1">
            <a:gsLst>
              <a:gs pos="8000">
                <a:srgbClr val="0070C0"/>
              </a:gs>
              <a:gs pos="90000">
                <a:schemeClr val="bg1">
                  <a:lumMod val="60000"/>
                  <a:lumOff val="40000"/>
                </a:schemeClr>
              </a:gs>
              <a:gs pos="52000">
                <a:schemeClr val="bg1">
                  <a:lumMod val="50000"/>
                  <a:lumOff val="50000"/>
                </a:schemeClr>
              </a:gs>
            </a:gsLst>
            <a:lin ang="0" scaled="1"/>
            <a:tileRect/>
          </a:grad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ular Callout 16"/>
          <p:cNvSpPr/>
          <p:nvPr/>
        </p:nvSpPr>
        <p:spPr>
          <a:xfrm>
            <a:off x="6392255" y="5469307"/>
            <a:ext cx="5272754" cy="1042587"/>
          </a:xfrm>
          <a:prstGeom prst="wedgeRoundRectCallout">
            <a:avLst>
              <a:gd name="adj1" fmla="val -45783"/>
              <a:gd name="adj2" fmla="val -82441"/>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t>The Twilight Mixture was fulfilled and the </a:t>
            </a:r>
            <a:r>
              <a:rPr lang="en-CA" sz="2400" b="1" i="1" dirty="0" smtClean="0">
                <a:solidFill>
                  <a:srgbClr val="00FF99"/>
                </a:solidFill>
              </a:rPr>
              <a:t>Sabbath Darkness </a:t>
            </a:r>
            <a:r>
              <a:rPr lang="en-CA" sz="2400" dirty="0" smtClean="0"/>
              <a:t>began!</a:t>
            </a:r>
            <a:endParaRPr lang="en-CA" sz="2400" dirty="0"/>
          </a:p>
        </p:txBody>
      </p:sp>
      <p:cxnSp>
        <p:nvCxnSpPr>
          <p:cNvPr id="19" name="Straight Connector 18"/>
          <p:cNvCxnSpPr/>
          <p:nvPr/>
        </p:nvCxnSpPr>
        <p:spPr>
          <a:xfrm>
            <a:off x="6511895" y="4195985"/>
            <a:ext cx="0" cy="1162228"/>
          </a:xfrm>
          <a:prstGeom prst="line">
            <a:avLst/>
          </a:prstGeom>
          <a:ln w="76200">
            <a:solidFill>
              <a:srgbClr val="FF0066"/>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0" name="Rounded Rectangular Callout 9"/>
          <p:cNvSpPr/>
          <p:nvPr/>
        </p:nvSpPr>
        <p:spPr>
          <a:xfrm>
            <a:off x="448655" y="1270563"/>
            <a:ext cx="5059111" cy="4720038"/>
          </a:xfrm>
          <a:prstGeom prst="wedgeRoundRectCallout">
            <a:avLst>
              <a:gd name="adj1" fmla="val 69188"/>
              <a:gd name="adj2" fmla="val 23453"/>
              <a:gd name="adj3" fmla="val 16667"/>
            </a:avLst>
          </a:prstGeom>
          <a:solidFill>
            <a:schemeClr val="accent1">
              <a:lumMod val="20000"/>
              <a:lumOff val="80000"/>
            </a:schemeClr>
          </a:solidFill>
          <a:ln w="5715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smtClean="0">
                <a:solidFill>
                  <a:srgbClr val="C00000"/>
                </a:solidFill>
              </a:rPr>
              <a:t> At </a:t>
            </a:r>
            <a:r>
              <a:rPr lang="en-CA" sz="2800" dirty="0">
                <a:solidFill>
                  <a:srgbClr val="C00000"/>
                </a:solidFill>
              </a:rPr>
              <a:t>the end of the </a:t>
            </a:r>
            <a:r>
              <a:rPr lang="en-CA" sz="2800" dirty="0" smtClean="0">
                <a:solidFill>
                  <a:srgbClr val="C00000"/>
                </a:solidFill>
              </a:rPr>
              <a:t>twilight, </a:t>
            </a:r>
            <a:r>
              <a:rPr lang="en-CA" sz="2400" dirty="0" smtClean="0">
                <a:solidFill>
                  <a:schemeClr val="bg1">
                    <a:lumMod val="65000"/>
                    <a:lumOff val="35000"/>
                  </a:schemeClr>
                </a:solidFill>
              </a:rPr>
              <a:t>(</a:t>
            </a:r>
            <a:r>
              <a:rPr lang="en-CA" sz="2400" b="1" u="sng" dirty="0" smtClean="0">
                <a:solidFill>
                  <a:schemeClr val="bg1">
                    <a:lumMod val="65000"/>
                    <a:lumOff val="35000"/>
                  </a:schemeClr>
                </a:solidFill>
              </a:rPr>
              <a:t>when the darkness actually began</a:t>
            </a:r>
            <a:r>
              <a:rPr lang="en-CA" sz="2400" b="1" dirty="0" smtClean="0">
                <a:solidFill>
                  <a:schemeClr val="bg1">
                    <a:lumMod val="65000"/>
                    <a:lumOff val="35000"/>
                  </a:schemeClr>
                </a:solidFill>
              </a:rPr>
              <a:t>)</a:t>
            </a:r>
            <a:r>
              <a:rPr lang="en-CA" sz="2000" b="1" dirty="0" smtClean="0">
                <a:solidFill>
                  <a:schemeClr val="bg1">
                    <a:lumMod val="65000"/>
                    <a:lumOff val="35000"/>
                  </a:schemeClr>
                </a:solidFill>
              </a:rPr>
              <a:t>,</a:t>
            </a:r>
            <a:r>
              <a:rPr lang="en-CA" sz="2400" b="1" dirty="0">
                <a:solidFill>
                  <a:schemeClr val="bg1">
                    <a:lumMod val="65000"/>
                    <a:lumOff val="35000"/>
                  </a:schemeClr>
                </a:solidFill>
              </a:rPr>
              <a:t> </a:t>
            </a:r>
            <a:r>
              <a:rPr lang="en-CA" sz="2400" b="1" dirty="0" smtClean="0">
                <a:solidFill>
                  <a:schemeClr val="bg2"/>
                </a:solidFill>
              </a:rPr>
              <a:t>and</a:t>
            </a:r>
            <a:r>
              <a:rPr lang="en-CA" sz="2800" b="1" dirty="0" smtClean="0">
                <a:solidFill>
                  <a:srgbClr val="0000FF"/>
                </a:solidFill>
              </a:rPr>
              <a:t> </a:t>
            </a:r>
            <a:r>
              <a:rPr lang="en-CA" sz="2800" b="1" u="sng" dirty="0" smtClean="0">
                <a:solidFill>
                  <a:srgbClr val="0000FF"/>
                </a:solidFill>
              </a:rPr>
              <a:t>in accordance to Scriptural documentation</a:t>
            </a:r>
            <a:r>
              <a:rPr lang="en-CA" sz="2800" dirty="0" smtClean="0">
                <a:solidFill>
                  <a:srgbClr val="0000FF"/>
                </a:solidFill>
              </a:rPr>
              <a:t>,</a:t>
            </a:r>
            <a:r>
              <a:rPr lang="en-CA" sz="2800" b="1" u="sng" dirty="0" smtClean="0">
                <a:solidFill>
                  <a:srgbClr val="0000FF"/>
                </a:solidFill>
              </a:rPr>
              <a:t> </a:t>
            </a:r>
            <a:r>
              <a:rPr lang="en-CA" sz="2800" dirty="0" smtClean="0">
                <a:solidFill>
                  <a:srgbClr val="C00000"/>
                </a:solidFill>
              </a:rPr>
              <a:t> did Nehemiah command </a:t>
            </a:r>
            <a:r>
              <a:rPr lang="en-CA" sz="2800" dirty="0">
                <a:solidFill>
                  <a:srgbClr val="C00000"/>
                </a:solidFill>
              </a:rPr>
              <a:t>the gates to be </a:t>
            </a:r>
            <a:r>
              <a:rPr lang="en-CA" sz="2800" dirty="0" smtClean="0">
                <a:solidFill>
                  <a:srgbClr val="C00000"/>
                </a:solidFill>
              </a:rPr>
              <a:t>closed</a:t>
            </a:r>
            <a:r>
              <a:rPr lang="en-CA" sz="2800" b="1" dirty="0" smtClean="0">
                <a:solidFill>
                  <a:srgbClr val="0000FF"/>
                </a:solidFill>
              </a:rPr>
              <a:t> </a:t>
            </a:r>
            <a:r>
              <a:rPr lang="en-CA" sz="2800" b="1" u="sng" dirty="0" smtClean="0">
                <a:solidFill>
                  <a:schemeClr val="bg1"/>
                </a:solidFill>
              </a:rPr>
              <a:t>and consequently</a:t>
            </a:r>
            <a:r>
              <a:rPr lang="en-CA" sz="2800" b="1" dirty="0" smtClean="0">
                <a:solidFill>
                  <a:schemeClr val="bg1"/>
                </a:solidFill>
              </a:rPr>
              <a:t> </a:t>
            </a:r>
            <a:r>
              <a:rPr lang="en-CA" sz="2800" b="1" dirty="0" smtClean="0">
                <a:ln>
                  <a:solidFill>
                    <a:srgbClr val="0000FF"/>
                  </a:solidFill>
                </a:ln>
                <a:solidFill>
                  <a:srgbClr val="FF0000"/>
                </a:solidFill>
                <a:effectLst>
                  <a:glow rad="127000">
                    <a:srgbClr val="00FF99"/>
                  </a:glow>
                </a:effectLst>
              </a:rPr>
              <a:t>break the </a:t>
            </a:r>
            <a:r>
              <a:rPr lang="en-CA" sz="2800" b="1" dirty="0" smtClean="0">
                <a:ln>
                  <a:solidFill>
                    <a:srgbClr val="0000FF"/>
                  </a:solidFill>
                </a:ln>
                <a:solidFill>
                  <a:srgbClr val="FF0000"/>
                </a:solidFill>
                <a:effectLst/>
              </a:rPr>
              <a:t>{Sunset} </a:t>
            </a:r>
            <a:r>
              <a:rPr lang="en-CA" sz="2800" b="1" dirty="0" smtClean="0">
                <a:ln>
                  <a:solidFill>
                    <a:srgbClr val="0000FF"/>
                  </a:solidFill>
                </a:ln>
                <a:solidFill>
                  <a:srgbClr val="FF0000"/>
                </a:solidFill>
                <a:effectLst>
                  <a:glow rad="127000">
                    <a:srgbClr val="00FF99"/>
                  </a:glow>
                </a:effectLst>
              </a:rPr>
              <a:t>Sabbath statute</a:t>
            </a:r>
            <a:r>
              <a:rPr lang="en-CA" sz="2800" b="1" dirty="0" smtClean="0">
                <a:solidFill>
                  <a:schemeClr val="bg1"/>
                </a:solidFill>
              </a:rPr>
              <a:t> </a:t>
            </a:r>
            <a:r>
              <a:rPr lang="en-CA" sz="2800" b="1" u="sng" dirty="0" smtClean="0">
                <a:solidFill>
                  <a:schemeClr val="bg1"/>
                </a:solidFill>
              </a:rPr>
              <a:t>which by tradition </a:t>
            </a:r>
            <a:r>
              <a:rPr lang="en-CA" sz="2800" b="1" u="sng" dirty="0" smtClean="0">
                <a:solidFill>
                  <a:schemeClr val="bg1"/>
                </a:solidFill>
                <a:effectLst>
                  <a:glow rad="50800">
                    <a:srgbClr val="00FF00"/>
                  </a:glow>
                </a:effectLst>
              </a:rPr>
              <a:t>came</a:t>
            </a:r>
            <a:br>
              <a:rPr lang="en-CA" sz="2800" b="1" u="sng" dirty="0" smtClean="0">
                <a:solidFill>
                  <a:schemeClr val="bg1"/>
                </a:solidFill>
                <a:effectLst>
                  <a:glow rad="50800">
                    <a:srgbClr val="00FF00"/>
                  </a:glow>
                </a:effectLst>
              </a:rPr>
            </a:br>
            <a:r>
              <a:rPr lang="en-CA" sz="2800" b="1" u="sng" dirty="0" smtClean="0">
                <a:solidFill>
                  <a:schemeClr val="bg1"/>
                </a:solidFill>
                <a:effectLst>
                  <a:glow rad="50800">
                    <a:srgbClr val="00FF00"/>
                  </a:glow>
                </a:effectLst>
              </a:rPr>
              <a:t>into effect at the moment </a:t>
            </a:r>
            <a:br>
              <a:rPr lang="en-CA" sz="2800" b="1" u="sng" dirty="0" smtClean="0">
                <a:solidFill>
                  <a:schemeClr val="bg1"/>
                </a:solidFill>
                <a:effectLst>
                  <a:glow rad="50800">
                    <a:srgbClr val="00FF00"/>
                  </a:glow>
                </a:effectLst>
              </a:rPr>
            </a:br>
            <a:r>
              <a:rPr lang="en-CA" sz="2800" b="1" u="sng" dirty="0" smtClean="0">
                <a:solidFill>
                  <a:schemeClr val="bg1"/>
                </a:solidFill>
                <a:effectLst>
                  <a:glow rad="50800">
                    <a:srgbClr val="00FF00"/>
                  </a:glow>
                </a:effectLst>
              </a:rPr>
              <a:t>of </a:t>
            </a:r>
            <a:r>
              <a:rPr lang="en-CA" sz="2800" b="1" u="sng" dirty="0" smtClean="0">
                <a:solidFill>
                  <a:schemeClr val="bg1"/>
                </a:solidFill>
                <a:effectLst>
                  <a:glow rad="76200">
                    <a:schemeClr val="tx2">
                      <a:lumMod val="75000"/>
                    </a:schemeClr>
                  </a:glow>
                </a:effectLst>
              </a:rPr>
              <a:t>sunset</a:t>
            </a:r>
            <a:r>
              <a:rPr lang="en-CA" sz="2800" b="1" dirty="0" smtClean="0">
                <a:solidFill>
                  <a:schemeClr val="bg1"/>
                </a:solidFill>
                <a:effectLst>
                  <a:glow rad="50800">
                    <a:srgbClr val="00FF00"/>
                  </a:glow>
                </a:effectLst>
              </a:rPr>
              <a:t>?</a:t>
            </a:r>
            <a:endParaRPr lang="en-CA" sz="2800" b="1" dirty="0">
              <a:solidFill>
                <a:schemeClr val="bg1"/>
              </a:solidFill>
              <a:effectLst>
                <a:glow rad="50800">
                  <a:srgbClr val="00FF00"/>
                </a:glow>
              </a:effectLst>
            </a:endParaRPr>
          </a:p>
        </p:txBody>
      </p:sp>
      <p:sp>
        <p:nvSpPr>
          <p:cNvPr id="4" name="Rounded Rectangular Callout 3"/>
          <p:cNvSpPr/>
          <p:nvPr/>
        </p:nvSpPr>
        <p:spPr>
          <a:xfrm>
            <a:off x="249382" y="6166733"/>
            <a:ext cx="5679327" cy="612648"/>
          </a:xfrm>
          <a:prstGeom prst="wedgeRoundRectCallout">
            <a:avLst>
              <a:gd name="adj1" fmla="val 50546"/>
              <a:gd name="adj2" fmla="val -87698"/>
              <a:gd name="adj3" fmla="val 16667"/>
            </a:avLst>
          </a:prstGeom>
          <a:solidFill>
            <a:schemeClr val="bg1"/>
          </a:solidFill>
          <a:ln w="28575">
            <a:solidFill>
              <a:srgbClr val="99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u="sng" dirty="0" smtClean="0">
                <a:solidFill>
                  <a:srgbClr val="FF0000"/>
                </a:solidFill>
              </a:rPr>
              <a:t>Traditional Sabbath</a:t>
            </a:r>
            <a:r>
              <a:rPr lang="en-CA" sz="2800" dirty="0" smtClean="0">
                <a:solidFill>
                  <a:srgbClr val="FF0000"/>
                </a:solidFill>
              </a:rPr>
              <a:t> begins at sunset!</a:t>
            </a:r>
            <a:endParaRPr lang="en-CA" sz="2800" dirty="0">
              <a:solidFill>
                <a:srgbClr val="FF0000"/>
              </a:solidFill>
            </a:endParaRPr>
          </a:p>
        </p:txBody>
      </p:sp>
      <p:sp>
        <p:nvSpPr>
          <p:cNvPr id="13" name="Rounded Rectangular Callout 12"/>
          <p:cNvSpPr/>
          <p:nvPr/>
        </p:nvSpPr>
        <p:spPr>
          <a:xfrm>
            <a:off x="6939377" y="3195782"/>
            <a:ext cx="3599313" cy="1007174"/>
          </a:xfrm>
          <a:prstGeom prst="wedgeRoundRectCallout">
            <a:avLst>
              <a:gd name="adj1" fmla="val -64140"/>
              <a:gd name="adj2" fmla="val 91881"/>
              <a:gd name="adj3" fmla="val 16667"/>
            </a:avLst>
          </a:prstGeom>
          <a:solidFill>
            <a:schemeClr val="tx1">
              <a:lumMod val="65000"/>
            </a:schemeClr>
          </a:solidFill>
          <a:ln w="38100">
            <a:solidFill>
              <a:srgbClr val="00FF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chemeClr val="bg1"/>
                </a:solidFill>
              </a:rPr>
              <a:t> Twilight Mixture </a:t>
            </a:r>
            <a:r>
              <a:rPr lang="en-CA" sz="2800" b="1" u="sng" dirty="0" smtClean="0">
                <a:solidFill>
                  <a:schemeClr val="bg1"/>
                </a:solidFill>
              </a:rPr>
              <a:t>time </a:t>
            </a:r>
            <a:br>
              <a:rPr lang="en-CA" sz="2800" b="1" u="sng" dirty="0" smtClean="0">
                <a:solidFill>
                  <a:schemeClr val="bg1"/>
                </a:solidFill>
              </a:rPr>
            </a:br>
            <a:r>
              <a:rPr lang="en-CA" sz="2800" b="1" u="sng" dirty="0" smtClean="0">
                <a:solidFill>
                  <a:schemeClr val="bg1"/>
                </a:solidFill>
              </a:rPr>
              <a:t>lapse</a:t>
            </a:r>
            <a:r>
              <a:rPr lang="en-CA" sz="2800" dirty="0" smtClean="0">
                <a:solidFill>
                  <a:schemeClr val="bg1"/>
                </a:solidFill>
              </a:rPr>
              <a:t> until darkness. </a:t>
            </a:r>
            <a:endParaRPr lang="en-CA" sz="2800" dirty="0">
              <a:solidFill>
                <a:schemeClr val="bg1"/>
              </a:solidFill>
            </a:endParaRPr>
          </a:p>
        </p:txBody>
      </p:sp>
      <p:sp>
        <p:nvSpPr>
          <p:cNvPr id="16" name="Rectangle 15"/>
          <p:cNvSpPr/>
          <p:nvPr/>
        </p:nvSpPr>
        <p:spPr>
          <a:xfrm>
            <a:off x="6067904" y="1385457"/>
            <a:ext cx="5394860" cy="1668237"/>
          </a:xfrm>
          <a:prstGeom prst="rect">
            <a:avLst/>
          </a:prstGeom>
          <a:solidFill>
            <a:schemeClr val="tx2">
              <a:lumMod val="40000"/>
              <a:lumOff val="60000"/>
            </a:schemeClr>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b="1" dirty="0" smtClean="0">
                <a:solidFill>
                  <a:srgbClr val="C00000"/>
                </a:solidFill>
              </a:rPr>
              <a:t>The sunset event commenced the “Sabbath twilight” </a:t>
            </a:r>
            <a:r>
              <a:rPr lang="en-CA" sz="2800" dirty="0" smtClean="0">
                <a:solidFill>
                  <a:schemeClr val="bg1"/>
                </a:solidFill>
              </a:rPr>
              <a:t>- </a:t>
            </a:r>
            <a:r>
              <a:rPr lang="en-CA" sz="2800" b="1" u="sng" dirty="0" smtClean="0">
                <a:solidFill>
                  <a:schemeClr val="bg1"/>
                </a:solidFill>
              </a:rPr>
              <a:t>according to traditional Sunset Theory</a:t>
            </a:r>
            <a:r>
              <a:rPr lang="en-CA" sz="2800" b="1" dirty="0" smtClean="0">
                <a:solidFill>
                  <a:schemeClr val="bg1"/>
                </a:solidFill>
              </a:rPr>
              <a:t>.</a:t>
            </a:r>
            <a:endParaRPr lang="en-CA" sz="2800" b="1" dirty="0">
              <a:solidFill>
                <a:schemeClr val="bg1"/>
              </a:solidFill>
            </a:endParaRPr>
          </a:p>
        </p:txBody>
      </p:sp>
      <p:sp>
        <p:nvSpPr>
          <p:cNvPr id="14" name="Slide Number Placeholder 4"/>
          <p:cNvSpPr txBox="1">
            <a:spLocks/>
          </p:cNvSpPr>
          <p:nvPr/>
        </p:nvSpPr>
        <p:spPr>
          <a:xfrm>
            <a:off x="9246595" y="632933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30</a:t>
            </a:fld>
            <a:endParaRPr lang="en-US" sz="1800" dirty="0">
              <a:solidFill>
                <a:schemeClr val="accent4">
                  <a:lumMod val="50000"/>
                </a:schemeClr>
              </a:solidFill>
            </a:endParaRPr>
          </a:p>
        </p:txBody>
      </p:sp>
    </p:spTree>
    <p:extLst>
      <p:ext uri="{BB962C8B-B14F-4D97-AF65-F5344CB8AC3E}">
        <p14:creationId xmlns:p14="http://schemas.microsoft.com/office/powerpoint/2010/main" val="1378997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250"/>
                                        <p:tgtEl>
                                          <p:spTgt spid="16"/>
                                        </p:tgtEl>
                                      </p:cBhvr>
                                    </p:animEffect>
                                  </p:childTnLst>
                                </p:cTn>
                              </p:par>
                              <p:par>
                                <p:cTn id="8" presetID="47" presetClass="entr" presetSubtype="0" fill="hold" grpId="0"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250"/>
                                        <p:tgtEl>
                                          <p:spTgt spid="13"/>
                                        </p:tgtEl>
                                      </p:cBhvr>
                                    </p:animEffect>
                                    <p:anim calcmode="lin" valueType="num">
                                      <p:cBhvr>
                                        <p:cTn id="11" dur="1250" fill="hold"/>
                                        <p:tgtEl>
                                          <p:spTgt spid="13"/>
                                        </p:tgtEl>
                                        <p:attrNameLst>
                                          <p:attrName>ppt_x</p:attrName>
                                        </p:attrNameLst>
                                      </p:cBhvr>
                                      <p:tavLst>
                                        <p:tav tm="0">
                                          <p:val>
                                            <p:strVal val="#ppt_x"/>
                                          </p:val>
                                        </p:tav>
                                        <p:tav tm="100000">
                                          <p:val>
                                            <p:strVal val="#ppt_x"/>
                                          </p:val>
                                        </p:tav>
                                      </p:tavLst>
                                    </p:anim>
                                    <p:anim calcmode="lin" valueType="num">
                                      <p:cBhvr>
                                        <p:cTn id="12" dur="1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4" grpId="0" animBg="1"/>
      <p:bldP spid="13"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rgbClr val="0000FF"/>
            </a:gs>
            <a:gs pos="71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295445"/>
            <a:ext cx="11047509" cy="6308438"/>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fontScale="92500"/>
            <a:sp3d extrusionH="57150">
              <a:bevelT w="38100" h="38100"/>
            </a:sp3d>
          </a:bodyPr>
          <a:lstStyle/>
          <a:p>
            <a:pPr lvl="0" algn="ctr">
              <a:lnSpc>
                <a:spcPct val="200000"/>
              </a:lnSpc>
              <a:spcAft>
                <a:spcPts val="1000"/>
              </a:spcAft>
            </a:pP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If Nehemiah commanded the gates to be closed </a:t>
            </a:r>
            <a:r>
              <a:rPr lang="en-CA" sz="4400"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darkness</a:t>
            </a: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CA" sz="39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(after twilight as dusk encounters night),</a:t>
            </a: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then did </a:t>
            </a:r>
            <a:r>
              <a:rPr lang="en-CA" sz="4400" b="1" u="sng"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Nehemiah break the Sabbath</a:t>
            </a:r>
            <a:r>
              <a:rPr lang="en-CA" sz="4400" b="1"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 </a:t>
            </a: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which started at sunset, according to Sunset Theory?</a:t>
            </a:r>
            <a:endParaRPr lang="en-CA" sz="5200" dirty="0">
              <a:solidFill>
                <a:srgbClr val="9900FF"/>
              </a:solidFill>
              <a:latin typeface="Bodoni MT Black" panose="02070A03080606020203" pitchFamily="18"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359962" y="643086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tx1"/>
                </a:solidFill>
              </a:rPr>
              <a:pPr/>
              <a:t>31</a:t>
            </a:fld>
            <a:endParaRPr lang="en-US" sz="1800" dirty="0">
              <a:solidFill>
                <a:schemeClr val="tx1"/>
              </a:solidFill>
            </a:endParaRPr>
          </a:p>
        </p:txBody>
      </p:sp>
      <p:pic>
        <p:nvPicPr>
          <p:cNvPr id="6" name="Picture 9" descr="C:\Users\Rae\Desktop\Art on Desktop\white man clip art\yellow-blue smiley faces\happy face surpris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8413" y="4239335"/>
            <a:ext cx="1371600" cy="1392876"/>
          </a:xfrm>
          <a:prstGeom prst="ellipse">
            <a:avLst/>
          </a:prstGeom>
          <a:ln w="63500" cap="rnd">
            <a:solidFill>
              <a:srgbClr val="FF66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788967" y="325120"/>
            <a:ext cx="5290231"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rPr>
              <a:t>Question #1</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endParaRPr>
          </a:p>
        </p:txBody>
      </p:sp>
    </p:spTree>
    <p:extLst>
      <p:ext uri="{BB962C8B-B14F-4D97-AF65-F5344CB8AC3E}">
        <p14:creationId xmlns:p14="http://schemas.microsoft.com/office/powerpoint/2010/main" val="358867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rgbClr val="00FF99"/>
            </a:gs>
            <a:gs pos="60000">
              <a:srgbClr val="FFFF0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440" y="1248450"/>
            <a:ext cx="10558555" cy="4665358"/>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a:sp3d extrusionH="57150">
              <a:bevelT w="82550" h="38100" prst="coolSlant"/>
            </a:sp3d>
          </a:bodyPr>
          <a:lstStyle/>
          <a:p>
            <a:pPr lvl="0">
              <a:lnSpc>
                <a:spcPct val="200000"/>
              </a:lnSpc>
              <a:spcAft>
                <a:spcPts val="1000"/>
              </a:spcAft>
            </a:pP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Would Nehemiah, who is known for </a:t>
            </a:r>
            <a:b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re-establishing the </a:t>
            </a:r>
            <a:r>
              <a:rPr lang="en-CA" sz="4400"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Commands of Yahuah, </a:t>
            </a:r>
            <a:r>
              <a:rPr lang="en-CA" sz="4400" b="1" u="sng" dirty="0" smtClean="0">
                <a:ln>
                  <a:solidFill>
                    <a:srgbClr val="0000FF"/>
                  </a:solidFill>
                </a:ln>
                <a:solidFill>
                  <a:srgbClr val="FF0066"/>
                </a:solidFill>
                <a:latin typeface="Berlin Sans FB Demi" pitchFamily="34" charset="0"/>
                <a:ea typeface="Calibri" panose="020F0502020204030204" pitchFamily="34" charset="0"/>
                <a:cs typeface="Times New Roman" panose="02020603050405020304" pitchFamily="18" charset="0"/>
              </a:rPr>
              <a:t>intentionally break the Sabbath</a:t>
            </a:r>
            <a:r>
              <a:rPr lang="en-CA" sz="4400" b="1" dirty="0" smtClean="0">
                <a:ln>
                  <a:solidFill>
                    <a:srgbClr val="0000FF"/>
                  </a:solidFill>
                </a:ln>
                <a:solidFill>
                  <a:srgbClr val="FF0066"/>
                </a:solidFill>
                <a:latin typeface="Berlin Sans FB Demi" pitchFamily="34" charset="0"/>
                <a:ea typeface="Calibri" panose="020F0502020204030204" pitchFamily="34" charset="0"/>
                <a:cs typeface="Times New Roman" panose="02020603050405020304" pitchFamily="18" charset="0"/>
              </a:rPr>
              <a:t>?</a:t>
            </a:r>
            <a:endParaRPr lang="en-CA" sz="5200" b="1" dirty="0">
              <a:ln>
                <a:solidFill>
                  <a:srgbClr val="0000FF"/>
                </a:solidFill>
              </a:ln>
              <a:solidFill>
                <a:srgbClr val="FF0066"/>
              </a:solidFill>
              <a:latin typeface="Berlin Sans FB Demi" pitchFamily="34"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359962" y="643086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bg1"/>
                </a:solidFill>
              </a:rPr>
              <a:pPr/>
              <a:t>32</a:t>
            </a:fld>
            <a:endParaRPr lang="en-US" sz="1800" dirty="0">
              <a:solidFill>
                <a:schemeClr val="bg1"/>
              </a:solidFill>
            </a:endParaRPr>
          </a:p>
        </p:txBody>
      </p:sp>
      <p:pic>
        <p:nvPicPr>
          <p:cNvPr id="5" name="Picture 11" descr="C:\Users\Rae\Desktop\Art on Desktop\white man clip art\yellow-blue smiley faces\Smiley Decision Questions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610" y="4071394"/>
            <a:ext cx="2338711" cy="2632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7978" y="255670"/>
            <a:ext cx="5492209"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rPr>
              <a:t>Question #2</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endParaRPr>
          </a:p>
        </p:txBody>
      </p:sp>
      <p:pic>
        <p:nvPicPr>
          <p:cNvPr id="7" name="Picture 2" descr="C:\Users\Rae\Desktop\prophet for 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444942" y="325120"/>
            <a:ext cx="2403706" cy="271156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378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rgbClr val="0000FF"/>
            </a:gs>
            <a:gs pos="71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302" y="985520"/>
            <a:ext cx="10908613" cy="5497248"/>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fontScale="92500" lnSpcReduction="20000"/>
            <a:sp3d extrusionH="57150">
              <a:bevelT w="38100" h="38100"/>
            </a:sp3d>
          </a:bodyPr>
          <a:lstStyle/>
          <a:p>
            <a:pPr lvl="0" algn="ctr">
              <a:lnSpc>
                <a:spcPct val="200000"/>
              </a:lnSpc>
              <a:spcAft>
                <a:spcPts val="1000"/>
              </a:spcAft>
            </a:pP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CA" sz="4400" dirty="0">
                <a:solidFill>
                  <a:schemeClr val="bg1"/>
                </a:solidFill>
                <a:latin typeface="Calibri" panose="020F0502020204030204" pitchFamily="34" charset="0"/>
                <a:ea typeface="Calibri" panose="020F0502020204030204" pitchFamily="34" charset="0"/>
                <a:cs typeface="Times New Roman" panose="02020603050405020304" pitchFamily="18" charset="0"/>
              </a:rPr>
              <a:t>I</a:t>
            </a: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 there </a:t>
            </a:r>
            <a:r>
              <a:rPr lang="en-CA" sz="4400" b="1" i="1" u="sng" dirty="0" smtClean="0">
                <a:solidFill>
                  <a:srgbClr val="9900FF"/>
                </a:solidFill>
                <a:latin typeface="Comic Sans MS" panose="030F0702030302020204" pitchFamily="66" charset="0"/>
                <a:ea typeface="Calibri" panose="020F0502020204030204" pitchFamily="34" charset="0"/>
                <a:cs typeface="Times New Roman" panose="02020603050405020304" pitchFamily="18" charset="0"/>
              </a:rPr>
              <a:t>ANOTHER ANSWER</a:t>
            </a:r>
            <a:r>
              <a:rPr lang="en-CA" sz="4400" b="1" i="1" dirty="0" smtClean="0">
                <a:solidFill>
                  <a:srgbClr val="9900FF"/>
                </a:solidFill>
                <a:latin typeface="Comic Sans MS" panose="030F0702030302020204" pitchFamily="66" charset="0"/>
                <a:ea typeface="Calibri" panose="020F0502020204030204" pitchFamily="34" charset="0"/>
                <a:cs typeface="Times New Roman" panose="02020603050405020304" pitchFamily="18" charset="0"/>
              </a:rPr>
              <a:t> </a:t>
            </a: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that  </a:t>
            </a:r>
            <a:b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will sufficiently </a:t>
            </a:r>
            <a:r>
              <a:rPr lang="en-CA" sz="4400" b="1"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fulfill the Torah</a:t>
            </a:r>
            <a:r>
              <a:rPr lang="en-CA" sz="4400"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a:t>
            </a:r>
            <a:r>
              <a:rPr lang="en-CA" sz="4400" b="1"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a:t>
            </a:r>
            <a:br>
              <a:rPr lang="en-CA" sz="4400" b="1"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br>
            <a:r>
              <a:rPr lang="en-CA" sz="4400"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fulfill</a:t>
            </a:r>
            <a:r>
              <a:rPr lang="en-CA"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Nehemiah’s documentation, AND -</a:t>
            </a:r>
          </a:p>
          <a:p>
            <a:pPr marL="0" lvl="0" indent="0" algn="ctr">
              <a:lnSpc>
                <a:spcPct val="120000"/>
              </a:lnSpc>
              <a:spcAft>
                <a:spcPts val="1000"/>
              </a:spcAft>
              <a:buNone/>
            </a:pPr>
            <a:r>
              <a:rPr lang="en-CA" sz="5200" dirty="0" smtClean="0">
                <a:solidFill>
                  <a:srgbClr val="9900FF"/>
                </a:solidFill>
                <a:latin typeface="Bodoni MT Black" panose="02070A03080606020203" pitchFamily="18" charset="0"/>
                <a:ea typeface="Calibri" panose="020F0502020204030204" pitchFamily="34" charset="0"/>
                <a:cs typeface="Times New Roman" panose="02020603050405020304" pitchFamily="18" charset="0"/>
              </a:rPr>
              <a:t>ALSO ELIMINATE </a:t>
            </a:r>
          </a:p>
          <a:p>
            <a:pPr marL="0" lvl="0" indent="0" algn="ctr">
              <a:lnSpc>
                <a:spcPct val="120000"/>
              </a:lnSpc>
              <a:spcAft>
                <a:spcPts val="1000"/>
              </a:spcAft>
              <a:buNone/>
            </a:pPr>
            <a:r>
              <a:rPr lang="en-CA" sz="5200" dirty="0" smtClean="0">
                <a:solidFill>
                  <a:srgbClr val="9900FF"/>
                </a:solidFill>
                <a:latin typeface="Bodoni MT Black" panose="02070A03080606020203" pitchFamily="18" charset="0"/>
                <a:ea typeface="Calibri" panose="020F0502020204030204" pitchFamily="34" charset="0"/>
                <a:cs typeface="Times New Roman" panose="02020603050405020304" pitchFamily="18" charset="0"/>
              </a:rPr>
              <a:t>THE CONTAMINATION?</a:t>
            </a:r>
            <a:endParaRPr lang="en-CA" sz="5200" dirty="0">
              <a:solidFill>
                <a:srgbClr val="9900FF"/>
              </a:solidFill>
              <a:latin typeface="Bodoni MT Black" panose="02070A03080606020203" pitchFamily="18"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359962" y="643086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tx1"/>
                </a:solidFill>
              </a:rPr>
              <a:pPr/>
              <a:t>33</a:t>
            </a:fld>
            <a:endParaRPr lang="en-US" sz="1800" dirty="0">
              <a:solidFill>
                <a:schemeClr val="tx1"/>
              </a:solidFill>
            </a:endParaRPr>
          </a:p>
        </p:txBody>
      </p:sp>
      <p:pic>
        <p:nvPicPr>
          <p:cNvPr id="5" name="Picture 10" descr="C:\Users\Rae\Desktop\Art on Desktop\white man clip art\yellow-blue smiley faces\question face yellow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9075" y="3719844"/>
            <a:ext cx="3082925" cy="23304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5956" y="82950"/>
            <a:ext cx="5516254"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rPr>
              <a:t>Question #3</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endParaRPr>
          </a:p>
        </p:txBody>
      </p:sp>
    </p:spTree>
    <p:extLst>
      <p:ext uri="{BB962C8B-B14F-4D97-AF65-F5344CB8AC3E}">
        <p14:creationId xmlns:p14="http://schemas.microsoft.com/office/powerpoint/2010/main" val="968725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rgbClr val="0000FF"/>
            </a:gs>
            <a:gs pos="71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57016"/>
            <a:ext cx="11665527" cy="6493167"/>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ln w="38100">
            <a:solidFill>
              <a:schemeClr val="tx1"/>
            </a:solidFill>
          </a:ln>
          <a:scene3d>
            <a:camera prst="orthographicFront"/>
            <a:lightRig rig="threePt" dir="t"/>
          </a:scene3d>
          <a:sp3d>
            <a:bevelT/>
          </a:sp3d>
        </p:spPr>
        <p:txBody>
          <a:bodyPr anchor="t">
            <a:sp3d extrusionH="57150">
              <a:bevelT h="25400" prst="softRound"/>
            </a:sp3d>
          </a:bodyPr>
          <a:lstStyle/>
          <a:p>
            <a:pPr lvl="0">
              <a:lnSpc>
                <a:spcPct val="115000"/>
              </a:lnSpc>
              <a:spcAft>
                <a:spcPts val="1000"/>
              </a:spcAft>
            </a:pP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Chart </a:t>
            </a:r>
            <a:r>
              <a:rPr lang="en-CA" b="1" u="sng"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#4</a:t>
            </a:r>
            <a:r>
              <a:rPr lang="en-CA" b="1"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 </a:t>
            </a:r>
            <a:r>
              <a:rPr lang="en-CA"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of 4.     </a:t>
            </a:r>
            <a:r>
              <a:rPr lang="en-CA" sz="3200" b="1" i="1"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Nehemiah’s Command to Close the Gate </a:t>
            </a:r>
            <a:r>
              <a:rPr lang="en-CA"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t>When?</a:t>
            </a:r>
            <a:b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br>
            <a:r>
              <a:rPr lang="en-CA" sz="3200" dirty="0" smtClean="0">
                <a:ln>
                  <a:solidFill>
                    <a:srgbClr val="0000FF"/>
                  </a:solidFill>
                </a:ln>
                <a:solidFill>
                  <a:srgbClr val="009999"/>
                </a:solidFill>
                <a:latin typeface="Arial Black" panose="020B0A04020102020204" pitchFamily="34" charset="0"/>
                <a:ea typeface="Calibri" panose="020F0502020204030204" pitchFamily="34" charset="0"/>
                <a:cs typeface="Times New Roman" panose="02020603050405020304" pitchFamily="18" charset="0"/>
              </a:rPr>
              <a:t>				</a:t>
            </a:r>
            <a:r>
              <a:rPr lang="en-CA" sz="4000" dirty="0" smtClean="0">
                <a:ln w="28575">
                  <a:solidFill>
                    <a:srgbClr val="9900FF"/>
                  </a:solidFill>
                </a:ln>
                <a:solidFill>
                  <a:srgbClr val="00FF99"/>
                </a:solidFill>
                <a:latin typeface="Arial Black" panose="020B0A04020102020204" pitchFamily="34" charset="0"/>
                <a:ea typeface="Calibri" panose="020F0502020204030204" pitchFamily="34" charset="0"/>
                <a:cs typeface="Times New Roman" panose="02020603050405020304" pitchFamily="18" charset="0"/>
              </a:rPr>
              <a:t>Dawn to Dawn Format!  </a:t>
            </a:r>
            <a:endParaRPr lang="en-CA" sz="4000" dirty="0">
              <a:ln w="28575">
                <a:solidFill>
                  <a:srgbClr val="9900FF"/>
                </a:solidFill>
              </a:ln>
              <a:solidFill>
                <a:srgbClr val="00FF99"/>
              </a:solidFill>
              <a:latin typeface="Arial Black" panose="020B0A0402010202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75217458"/>
              </p:ext>
            </p:extLst>
          </p:nvPr>
        </p:nvGraphicFramePr>
        <p:xfrm>
          <a:off x="1019796" y="4452353"/>
          <a:ext cx="10152408" cy="518160"/>
        </p:xfrm>
        <a:graphic>
          <a:graphicData uri="http://schemas.openxmlformats.org/drawingml/2006/table">
            <a:tbl>
              <a:tblPr firstRow="1" bandRow="1">
                <a:tableStyleId>{5C22544A-7EE6-4342-B048-85BDC9FD1C3A}</a:tableStyleId>
              </a:tblPr>
              <a:tblGrid>
                <a:gridCol w="5076204"/>
                <a:gridCol w="5076204"/>
              </a:tblGrid>
              <a:tr h="501400">
                <a:tc>
                  <a:txBody>
                    <a:bodyPr/>
                    <a:lstStyle/>
                    <a:p>
                      <a:pPr algn="ctr"/>
                      <a:r>
                        <a:rPr lang="en-CA" sz="2800" dirty="0" smtClean="0">
                          <a:solidFill>
                            <a:srgbClr val="990099"/>
                          </a:solidFill>
                        </a:rPr>
                        <a:t>The Preparation,     Cycle #</a:t>
                      </a:r>
                      <a:r>
                        <a:rPr lang="en-CA" sz="2800" dirty="0" smtClean="0">
                          <a:ln>
                            <a:solidFill>
                              <a:schemeClr val="accent4">
                                <a:lumMod val="50000"/>
                              </a:schemeClr>
                            </a:solidFill>
                          </a:ln>
                          <a:solidFill>
                            <a:srgbClr val="00FF00"/>
                          </a:solidFill>
                        </a:rPr>
                        <a:t>6</a:t>
                      </a:r>
                      <a:endParaRPr lang="en-CA" sz="2800" dirty="0">
                        <a:ln>
                          <a:solidFill>
                            <a:schemeClr val="accent4">
                              <a:lumMod val="50000"/>
                            </a:schemeClr>
                          </a:solidFill>
                        </a:ln>
                        <a:solidFill>
                          <a:srgbClr val="00FF00"/>
                        </a:solidFill>
                      </a:endParaRPr>
                    </a:p>
                  </a:txBody>
                  <a:tcPr anchor="ctr">
                    <a:cell3D prstMaterial="dkEdge">
                      <a:bevel w="77470" h="12700" prst="softRound"/>
                      <a:lightRig rig="flood" dir="t"/>
                    </a:cell3D>
                    <a:solidFill>
                      <a:srgbClr val="00CCFF"/>
                    </a:solidFill>
                  </a:tcPr>
                </a:tc>
                <a:tc>
                  <a:txBody>
                    <a:bodyPr/>
                    <a:lstStyle/>
                    <a:p>
                      <a:pPr algn="ctr"/>
                      <a:r>
                        <a:rPr lang="en-CA" sz="2800" dirty="0" smtClean="0"/>
                        <a:t>    </a:t>
                      </a:r>
                      <a:r>
                        <a:rPr lang="en-CA" sz="2800" dirty="0" smtClean="0">
                          <a:solidFill>
                            <a:srgbClr val="FF66FF"/>
                          </a:solidFill>
                        </a:rPr>
                        <a:t>Preparation Night, </a:t>
                      </a:r>
                      <a:r>
                        <a:rPr lang="en-CA" sz="2800" dirty="0" smtClean="0"/>
                        <a:t>Cycle #</a:t>
                      </a:r>
                      <a:r>
                        <a:rPr lang="en-CA" sz="2800" dirty="0" smtClean="0">
                          <a:solidFill>
                            <a:srgbClr val="00FF00"/>
                          </a:solidFill>
                        </a:rPr>
                        <a:t>6</a:t>
                      </a:r>
                      <a:endParaRPr lang="en-CA" sz="2800" dirty="0">
                        <a:solidFill>
                          <a:srgbClr val="00FF00"/>
                        </a:solidFill>
                      </a:endParaRPr>
                    </a:p>
                  </a:txBody>
                  <a:tcPr anchor="ctr">
                    <a:cell3D prstMaterial="dkEdge">
                      <a:bevel w="77470" h="12700" prst="softRound"/>
                      <a:lightRig rig="flood" dir="t"/>
                    </a:cell3D>
                    <a:solidFill>
                      <a:schemeClr val="bg1"/>
                    </a:solidFill>
                  </a:tcPr>
                </a:tc>
              </a:tr>
            </a:tbl>
          </a:graphicData>
        </a:graphic>
      </p:graphicFrame>
      <p:sp>
        <p:nvSpPr>
          <p:cNvPr id="10" name="Rounded Rectangular Callout 9"/>
          <p:cNvSpPr/>
          <p:nvPr/>
        </p:nvSpPr>
        <p:spPr>
          <a:xfrm>
            <a:off x="249382" y="1102606"/>
            <a:ext cx="2064050" cy="2256090"/>
          </a:xfrm>
          <a:prstGeom prst="wedgeRoundRectCallout">
            <a:avLst>
              <a:gd name="adj1" fmla="val 63934"/>
              <a:gd name="adj2" fmla="val 97763"/>
              <a:gd name="adj3" fmla="val 16667"/>
            </a:avLst>
          </a:prstGeom>
          <a:ln w="5715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dirty="0" smtClean="0">
                <a:ln>
                  <a:solidFill>
                    <a:schemeClr val="tx1"/>
                  </a:solidFill>
                </a:ln>
              </a:rPr>
              <a:t>It was the </a:t>
            </a:r>
            <a:r>
              <a:rPr lang="en-CA" sz="2400" b="1" i="1" dirty="0" smtClean="0">
                <a:ln>
                  <a:solidFill>
                    <a:srgbClr val="002060"/>
                  </a:solidFill>
                </a:ln>
                <a:solidFill>
                  <a:srgbClr val="990099"/>
                </a:solidFill>
              </a:rPr>
              <a:t>Preparation;</a:t>
            </a:r>
            <a:r>
              <a:rPr lang="en-CA" sz="2400" b="1" dirty="0" smtClean="0"/>
              <a:t> </a:t>
            </a:r>
            <a:r>
              <a:rPr lang="en-CA" sz="2400" b="1" u="sng" dirty="0" smtClean="0">
                <a:ln>
                  <a:solidFill>
                    <a:schemeClr val="tx1"/>
                  </a:solidFill>
                </a:ln>
              </a:rPr>
              <a:t>before</a:t>
            </a:r>
            <a:r>
              <a:rPr lang="en-CA" sz="2400" b="1" dirty="0" smtClean="0">
                <a:ln>
                  <a:solidFill>
                    <a:schemeClr val="tx1"/>
                  </a:solidFill>
                </a:ln>
              </a:rPr>
              <a:t> the Sabbath.</a:t>
            </a:r>
            <a:endParaRPr lang="en-CA" sz="2400" b="1" dirty="0">
              <a:ln>
                <a:solidFill>
                  <a:schemeClr val="tx1"/>
                </a:solidFill>
              </a:ln>
            </a:endParaRPr>
          </a:p>
        </p:txBody>
      </p:sp>
      <p:sp>
        <p:nvSpPr>
          <p:cNvPr id="14" name="Rectangle 13"/>
          <p:cNvSpPr/>
          <p:nvPr/>
        </p:nvSpPr>
        <p:spPr>
          <a:xfrm>
            <a:off x="6132945" y="4437887"/>
            <a:ext cx="5076203" cy="546195"/>
          </a:xfrm>
          <a:prstGeom prst="rect">
            <a:avLst/>
          </a:prstGeom>
          <a:solidFill>
            <a:schemeClr val="tx1">
              <a:lumMod val="9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6113092" y="4394223"/>
            <a:ext cx="398804" cy="561359"/>
          </a:xfrm>
          <a:prstGeom prst="rect">
            <a:avLst/>
          </a:prstGeom>
          <a:gradFill flip="none" rotWithShape="1">
            <a:gsLst>
              <a:gs pos="8000">
                <a:srgbClr val="0070C0"/>
              </a:gs>
              <a:gs pos="90000">
                <a:schemeClr val="bg1">
                  <a:lumMod val="60000"/>
                  <a:lumOff val="40000"/>
                </a:schemeClr>
              </a:gs>
              <a:gs pos="52000">
                <a:schemeClr val="bg1">
                  <a:lumMod val="50000"/>
                  <a:lumOff val="50000"/>
                </a:schemeClr>
              </a:gs>
            </a:gsLst>
            <a:lin ang="0" scaled="1"/>
            <a:tileRect/>
          </a:grad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ular Callout 16"/>
          <p:cNvSpPr/>
          <p:nvPr/>
        </p:nvSpPr>
        <p:spPr>
          <a:xfrm>
            <a:off x="6602190" y="5191598"/>
            <a:ext cx="4792674" cy="1303981"/>
          </a:xfrm>
          <a:prstGeom prst="wedgeRoundRectCallout">
            <a:avLst>
              <a:gd name="adj1" fmla="val -46850"/>
              <a:gd name="adj2" fmla="val -70613"/>
              <a:gd name="adj3" fmla="val 16667"/>
            </a:avLst>
          </a:prstGeom>
          <a:solidFill>
            <a:schemeClr val="bg1"/>
          </a:solidFill>
          <a:ln w="38100">
            <a:solidFill>
              <a:srgbClr val="FF00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dirty="0" smtClean="0"/>
              <a:t>The Twilight Mixture was fulfilled;  it was - </a:t>
            </a:r>
            <a:r>
              <a:rPr lang="en-CA" sz="2400" b="1" u="sng" dirty="0">
                <a:solidFill>
                  <a:srgbClr val="00FF00"/>
                </a:solidFill>
              </a:rPr>
              <a:t>N</a:t>
            </a:r>
            <a:r>
              <a:rPr lang="en-CA" sz="2400" b="1" u="sng" dirty="0" smtClean="0">
                <a:solidFill>
                  <a:srgbClr val="00FF00"/>
                </a:solidFill>
              </a:rPr>
              <a:t>ight</a:t>
            </a:r>
            <a:r>
              <a:rPr lang="en-CA" sz="2400" b="1" dirty="0" smtClean="0">
                <a:solidFill>
                  <a:srgbClr val="00FF00"/>
                </a:solidFill>
              </a:rPr>
              <a:t> &amp; </a:t>
            </a:r>
            <a:r>
              <a:rPr lang="en-CA" sz="2400" b="1" i="1" dirty="0" smtClean="0">
                <a:ln>
                  <a:solidFill>
                    <a:srgbClr val="0000FF"/>
                  </a:solidFill>
                </a:ln>
                <a:solidFill>
                  <a:srgbClr val="00FF00"/>
                </a:solidFill>
                <a:effectLst>
                  <a:glow rad="127000">
                    <a:srgbClr val="FFFF00"/>
                  </a:glow>
                </a:effectLst>
                <a:latin typeface="Arial Black" panose="020B0A04020102020204" pitchFamily="34" charset="0"/>
              </a:rPr>
              <a:t>STILL, </a:t>
            </a:r>
            <a:br>
              <a:rPr lang="en-CA" sz="2400" b="1" i="1" dirty="0" smtClean="0">
                <a:ln>
                  <a:solidFill>
                    <a:srgbClr val="0000FF"/>
                  </a:solidFill>
                </a:ln>
                <a:solidFill>
                  <a:srgbClr val="00FF00"/>
                </a:solidFill>
                <a:effectLst>
                  <a:glow rad="127000">
                    <a:srgbClr val="FFFF00"/>
                  </a:glow>
                </a:effectLst>
                <a:latin typeface="Arial Black" panose="020B0A04020102020204" pitchFamily="34" charset="0"/>
              </a:rPr>
            </a:br>
            <a:r>
              <a:rPr lang="en-CA" sz="2400" b="1" i="1" dirty="0" smtClean="0">
                <a:ln>
                  <a:solidFill>
                    <a:srgbClr val="0000FF"/>
                  </a:solidFill>
                </a:ln>
                <a:solidFill>
                  <a:srgbClr val="00FF00"/>
                </a:solidFill>
                <a:effectLst>
                  <a:glow rad="127000">
                    <a:srgbClr val="FFFF00"/>
                  </a:glow>
                </a:effectLst>
                <a:latin typeface="Arial Black" panose="020B0A04020102020204" pitchFamily="34" charset="0"/>
              </a:rPr>
              <a:t>BEFORE </a:t>
            </a:r>
            <a:r>
              <a:rPr lang="en-CA" sz="2400" b="1" u="sng" dirty="0" smtClean="0">
                <a:solidFill>
                  <a:srgbClr val="00FF00"/>
                </a:solidFill>
              </a:rPr>
              <a:t>the Sabbath</a:t>
            </a:r>
            <a:r>
              <a:rPr lang="en-CA" sz="2400" b="1" dirty="0" smtClean="0">
                <a:solidFill>
                  <a:srgbClr val="00FF00"/>
                </a:solidFill>
              </a:rPr>
              <a:t>!</a:t>
            </a:r>
            <a:endParaRPr lang="en-CA" sz="2400" b="1" dirty="0">
              <a:solidFill>
                <a:srgbClr val="00FF00"/>
              </a:solidFill>
            </a:endParaRPr>
          </a:p>
        </p:txBody>
      </p:sp>
      <p:cxnSp>
        <p:nvCxnSpPr>
          <p:cNvPr id="19" name="Straight Connector 18"/>
          <p:cNvCxnSpPr/>
          <p:nvPr/>
        </p:nvCxnSpPr>
        <p:spPr>
          <a:xfrm>
            <a:off x="6511895" y="4207116"/>
            <a:ext cx="0" cy="957133"/>
          </a:xfrm>
          <a:prstGeom prst="line">
            <a:avLst/>
          </a:prstGeom>
          <a:ln w="76200">
            <a:solidFill>
              <a:schemeClr val="bg1">
                <a:lumMod val="75000"/>
                <a:lumOff val="2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0378" y="5084737"/>
            <a:ext cx="5731768" cy="1503462"/>
          </a:xfrm>
          <a:prstGeom prst="rect">
            <a:avLst/>
          </a:prstGeom>
          <a:solidFill>
            <a:schemeClr val="accent6">
              <a:lumMod val="75000"/>
            </a:schemeClr>
          </a:solidFill>
          <a:ln w="5715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smtClean="0">
                <a:solidFill>
                  <a:srgbClr val="00FF99"/>
                </a:solidFill>
              </a:rPr>
              <a:t>Nehemiah commanded to close the gate </a:t>
            </a:r>
            <a:r>
              <a:rPr lang="en-CA" sz="2800" b="1" u="sng" dirty="0" smtClean="0">
                <a:solidFill>
                  <a:schemeClr val="bg1"/>
                </a:solidFill>
              </a:rPr>
              <a:t>as darkness fell</a:t>
            </a:r>
            <a:r>
              <a:rPr lang="en-CA" sz="2000" dirty="0" smtClean="0">
                <a:solidFill>
                  <a:schemeClr val="bg1"/>
                </a:solidFill>
              </a:rPr>
              <a:t>,</a:t>
            </a:r>
            <a:r>
              <a:rPr lang="en-CA" sz="2800" b="1" dirty="0" smtClean="0">
                <a:solidFill>
                  <a:schemeClr val="bg1"/>
                </a:solidFill>
              </a:rPr>
              <a:t> </a:t>
            </a:r>
            <a:r>
              <a:rPr lang="en-CA" sz="2800" b="1" dirty="0" smtClean="0">
                <a:solidFill>
                  <a:srgbClr val="00FF99"/>
                </a:solidFill>
              </a:rPr>
              <a:t>approx. 1o hours </a:t>
            </a:r>
            <a:r>
              <a:rPr lang="en-CA" sz="2800" b="1" u="sng" dirty="0" smtClean="0">
                <a:solidFill>
                  <a:srgbClr val="00FF99"/>
                </a:solidFill>
              </a:rPr>
              <a:t>before the Sabbath be</a:t>
            </a:r>
            <a:r>
              <a:rPr lang="en-CA" sz="2800" b="1" dirty="0" smtClean="0">
                <a:solidFill>
                  <a:srgbClr val="00FF99"/>
                </a:solidFill>
              </a:rPr>
              <a:t>g</a:t>
            </a:r>
            <a:r>
              <a:rPr lang="en-CA" sz="2800" b="1" u="sng" dirty="0" smtClean="0">
                <a:solidFill>
                  <a:srgbClr val="00FF99"/>
                </a:solidFill>
              </a:rPr>
              <a:t>an</a:t>
            </a:r>
            <a:r>
              <a:rPr lang="en-CA" sz="2800" b="1" dirty="0" smtClean="0">
                <a:solidFill>
                  <a:srgbClr val="00FF99"/>
                </a:solidFill>
              </a:rPr>
              <a:t>!</a:t>
            </a:r>
            <a:endParaRPr lang="en-CA" sz="2800" b="1" dirty="0">
              <a:solidFill>
                <a:srgbClr val="00FF99"/>
              </a:solidFill>
            </a:endParaRPr>
          </a:p>
        </p:txBody>
      </p:sp>
      <p:cxnSp>
        <p:nvCxnSpPr>
          <p:cNvPr id="12" name="Straight Arrow Connector 11"/>
          <p:cNvCxnSpPr/>
          <p:nvPr/>
        </p:nvCxnSpPr>
        <p:spPr>
          <a:xfrm flipV="1">
            <a:off x="5763491" y="5084737"/>
            <a:ext cx="748404" cy="669518"/>
          </a:xfrm>
          <a:prstGeom prst="straightConnector1">
            <a:avLst/>
          </a:prstGeom>
          <a:ln w="76200">
            <a:solidFill>
              <a:schemeClr val="bg1">
                <a:lumMod val="75000"/>
                <a:lumOff val="25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6066763" y="2265038"/>
            <a:ext cx="15383" cy="2735598"/>
          </a:xfrm>
          <a:prstGeom prst="line">
            <a:avLst/>
          </a:prstGeom>
          <a:ln w="76200">
            <a:solidFill>
              <a:schemeClr val="tx2">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046443" y="1451882"/>
            <a:ext cx="4489908" cy="882388"/>
          </a:xfrm>
          <a:prstGeom prst="rect">
            <a:avLst/>
          </a:prstGeom>
          <a:solidFill>
            <a:schemeClr val="tx2">
              <a:lumMod val="40000"/>
              <a:lumOff val="60000"/>
            </a:schemeClr>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chemeClr val="bg1"/>
                </a:solidFill>
              </a:rPr>
              <a:t>The sunset event occurred, </a:t>
            </a:r>
            <a:br>
              <a:rPr lang="en-CA" sz="2800" dirty="0" smtClean="0">
                <a:solidFill>
                  <a:schemeClr val="bg1"/>
                </a:solidFill>
              </a:rPr>
            </a:br>
            <a:r>
              <a:rPr lang="en-CA" sz="2800" dirty="0" smtClean="0">
                <a:solidFill>
                  <a:schemeClr val="bg1"/>
                </a:solidFill>
              </a:rPr>
              <a:t>&amp; a twilight mixture began. </a:t>
            </a:r>
            <a:endParaRPr lang="en-CA" sz="2800" dirty="0">
              <a:solidFill>
                <a:schemeClr val="bg1"/>
              </a:solidFill>
            </a:endParaRPr>
          </a:p>
        </p:txBody>
      </p:sp>
      <p:sp>
        <p:nvSpPr>
          <p:cNvPr id="16" name="Slide Number Placeholder 4"/>
          <p:cNvSpPr txBox="1">
            <a:spLocks/>
          </p:cNvSpPr>
          <p:nvPr/>
        </p:nvSpPr>
        <p:spPr>
          <a:xfrm>
            <a:off x="9506675" y="649287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tx1">
                    <a:lumMod val="95000"/>
                  </a:schemeClr>
                </a:solidFill>
              </a:rPr>
              <a:pPr/>
              <a:t>34</a:t>
            </a:fld>
            <a:endParaRPr lang="en-US" sz="1800" dirty="0">
              <a:solidFill>
                <a:schemeClr val="tx1">
                  <a:lumMod val="95000"/>
                </a:schemeClr>
              </a:solidFill>
            </a:endParaRPr>
          </a:p>
        </p:txBody>
      </p:sp>
      <p:sp>
        <p:nvSpPr>
          <p:cNvPr id="2" name="Rounded Rectangular Callout 1"/>
          <p:cNvSpPr/>
          <p:nvPr/>
        </p:nvSpPr>
        <p:spPr>
          <a:xfrm>
            <a:off x="6232741" y="2565042"/>
            <a:ext cx="5666786" cy="1503786"/>
          </a:xfrm>
          <a:prstGeom prst="wedgeRoundRectCallout">
            <a:avLst>
              <a:gd name="adj1" fmla="val -19542"/>
              <a:gd name="adj2" fmla="val 78310"/>
              <a:gd name="adj3" fmla="val 16667"/>
            </a:avLst>
          </a:prstGeom>
          <a:solidFill>
            <a:srgbClr val="00FF99"/>
          </a:solidFill>
          <a:ln w="57150">
            <a:solidFill>
              <a:srgbClr val="FF66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smtClean="0">
                <a:ln>
                  <a:solidFill>
                    <a:srgbClr val="9900FF"/>
                  </a:solidFill>
                </a:ln>
                <a:solidFill>
                  <a:srgbClr val="0000FF"/>
                </a:solidFill>
              </a:rPr>
              <a:t>NOTE what </a:t>
            </a:r>
            <a:r>
              <a:rPr lang="en-CA" sz="2800" b="1" u="sng" dirty="0" smtClean="0">
                <a:ln>
                  <a:solidFill>
                    <a:srgbClr val="9900FF"/>
                  </a:solidFill>
                </a:ln>
                <a:solidFill>
                  <a:schemeClr val="bg1"/>
                </a:solidFill>
              </a:rPr>
              <a:t>NIGHT SEASON</a:t>
            </a:r>
            <a:r>
              <a:rPr lang="en-CA" sz="2800" b="1" dirty="0" smtClean="0">
                <a:ln>
                  <a:solidFill>
                    <a:srgbClr val="9900FF"/>
                  </a:solidFill>
                </a:ln>
                <a:solidFill>
                  <a:schemeClr val="bg1"/>
                </a:solidFill>
              </a:rPr>
              <a:t> </a:t>
            </a:r>
            <a:r>
              <a:rPr lang="en-CA" sz="2800" b="1" dirty="0" smtClean="0">
                <a:ln>
                  <a:solidFill>
                    <a:srgbClr val="9900FF"/>
                  </a:solidFill>
                </a:ln>
                <a:solidFill>
                  <a:srgbClr val="0000FF"/>
                </a:solidFill>
              </a:rPr>
              <a:t>it was - </a:t>
            </a:r>
            <a:r>
              <a:rPr lang="en-CA" sz="2800" b="1" dirty="0" smtClean="0">
                <a:ln>
                  <a:solidFill>
                    <a:srgbClr val="9900FF"/>
                  </a:solidFill>
                </a:ln>
                <a:solidFill>
                  <a:schemeClr val="bg1"/>
                </a:solidFill>
                <a:effectLst>
                  <a:glow rad="127000">
                    <a:srgbClr val="FFFF00"/>
                  </a:glow>
                </a:effectLst>
              </a:rPr>
              <a:t>STILL!</a:t>
            </a:r>
            <a:r>
              <a:rPr lang="en-CA" sz="2800" b="1" dirty="0" smtClean="0">
                <a:ln>
                  <a:solidFill>
                    <a:srgbClr val="9900FF"/>
                  </a:solidFill>
                </a:ln>
                <a:solidFill>
                  <a:srgbClr val="0000FF"/>
                </a:solidFill>
              </a:rPr>
              <a:t>  The sunset had not changed the date, nor day!</a:t>
            </a:r>
            <a:endParaRPr lang="en-CA" sz="2800" b="1" dirty="0">
              <a:ln>
                <a:solidFill>
                  <a:srgbClr val="9900FF"/>
                </a:solidFill>
              </a:ln>
              <a:solidFill>
                <a:srgbClr val="0000FF"/>
              </a:solidFill>
            </a:endParaRPr>
          </a:p>
        </p:txBody>
      </p:sp>
      <p:sp>
        <p:nvSpPr>
          <p:cNvPr id="15" name="Rounded Rectangular Callout 14"/>
          <p:cNvSpPr/>
          <p:nvPr/>
        </p:nvSpPr>
        <p:spPr>
          <a:xfrm>
            <a:off x="2569464" y="1444751"/>
            <a:ext cx="3346704" cy="2863321"/>
          </a:xfrm>
          <a:prstGeom prst="wedgeRoundRectCallout">
            <a:avLst>
              <a:gd name="adj1" fmla="val 59727"/>
              <a:gd name="adj2" fmla="val 60072"/>
              <a:gd name="adj3" fmla="val 16667"/>
            </a:avLst>
          </a:prstGeom>
          <a:solidFill>
            <a:schemeClr val="tx1">
              <a:lumMod val="65000"/>
            </a:schemeClr>
          </a:solidFill>
          <a:ln w="38100">
            <a:solidFill>
              <a:srgbClr val="00FF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chemeClr val="bg1"/>
                </a:solidFill>
              </a:rPr>
              <a:t>The Twilight Darkness Mixture  enveloped the surrounding area. </a:t>
            </a:r>
            <a:br>
              <a:rPr lang="en-CA" sz="2800" dirty="0" smtClean="0">
                <a:solidFill>
                  <a:schemeClr val="bg1"/>
                </a:solidFill>
              </a:rPr>
            </a:br>
            <a:r>
              <a:rPr lang="en-CA" sz="2800" dirty="0" smtClean="0">
                <a:solidFill>
                  <a:schemeClr val="bg1"/>
                </a:solidFill>
              </a:rPr>
              <a:t>Darkness was imminent.</a:t>
            </a:r>
            <a:endParaRPr lang="en-CA" sz="2800" dirty="0">
              <a:solidFill>
                <a:schemeClr val="bg1"/>
              </a:solidFill>
            </a:endParaRPr>
          </a:p>
        </p:txBody>
      </p:sp>
    </p:spTree>
    <p:extLst>
      <p:ext uri="{BB962C8B-B14F-4D97-AF65-F5344CB8AC3E}">
        <p14:creationId xmlns:p14="http://schemas.microsoft.com/office/powerpoint/2010/main" val="2815821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1250"/>
                                        <p:tgtEl>
                                          <p:spTgt spid="15"/>
                                        </p:tgtEl>
                                      </p:cBhvr>
                                    </p:animEffect>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7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1500"/>
                                        <p:tgtEl>
                                          <p:spTgt spid="14"/>
                                        </p:tgtEl>
                                      </p:cBhvr>
                                    </p:animEffect>
                                    <p:set>
                                      <p:cBhvr>
                                        <p:cTn id="34" dur="1" fill="hold">
                                          <p:stCondLst>
                                            <p:cond delay="1499"/>
                                          </p:stCondLst>
                                        </p:cTn>
                                        <p:tgtEl>
                                          <p:spTgt spid="14"/>
                                        </p:tgtEl>
                                        <p:attrNameLst>
                                          <p:attrName>style.visibility</p:attrName>
                                        </p:attrNameLst>
                                      </p:cBhvr>
                                      <p:to>
                                        <p:strVal val="hidden"/>
                                      </p:to>
                                    </p:set>
                                  </p:childTnLst>
                                </p:cTn>
                              </p:par>
                              <p:par>
                                <p:cTn id="35" presetID="14" presetClass="entr" presetSubtype="10" fill="hold" grpId="0" nodeType="withEffect">
                                  <p:stCondLst>
                                    <p:cond delay="125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1250"/>
                                        <p:tgtEl>
                                          <p:spTgt spid="20"/>
                                        </p:tgtEl>
                                      </p:cBhvr>
                                    </p:animEffect>
                                  </p:childTnLst>
                                </p:cTn>
                              </p:par>
                              <p:par>
                                <p:cTn id="43" presetID="22" presetClass="entr" presetSubtype="8" repeatCount="5000" fill="hold" nodeType="withEffect">
                                  <p:stCondLst>
                                    <p:cond delay="125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heel(4)">
                                      <p:cBhvr>
                                        <p:cTn id="50"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7" grpId="0" animBg="1"/>
      <p:bldP spid="20" grpId="0" animBg="1"/>
      <p:bldP spid="9" grpId="0" animBg="1"/>
      <p:bldP spid="2"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rgbClr val="FF0066">
                <a:alpha val="46000"/>
              </a:srgbClr>
            </a:gs>
            <a:gs pos="71000">
              <a:srgbClr val="0070C0">
                <a:alpha val="62000"/>
              </a:srgb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558" y="985520"/>
            <a:ext cx="11280631" cy="5484728"/>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fontScale="92500" lnSpcReduction="10000"/>
            <a:sp3d extrusionH="57150">
              <a:bevelT w="38100" h="38100"/>
            </a:sp3d>
          </a:bodyPr>
          <a:lstStyle/>
          <a:p>
            <a:pPr>
              <a:lnSpc>
                <a:spcPct val="115000"/>
              </a:lnSpc>
              <a:spcAft>
                <a:spcPts val="1000"/>
              </a:spcAft>
            </a:pPr>
            <a:r>
              <a:rPr lang="en-US" sz="30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Another question </a:t>
            </a:r>
            <a:r>
              <a:rPr lang="en-US" sz="30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must be asked:  </a:t>
            </a:r>
            <a:br>
              <a:rPr lang="en-US" sz="30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30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What </a:t>
            </a:r>
            <a:r>
              <a:rPr lang="en-US" sz="30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was Nehemiah’s mindset on a full </a:t>
            </a:r>
            <a:r>
              <a:rPr lang="en-US" sz="3000"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a:r>
            <a:br>
              <a:rPr lang="en-US" sz="3000"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br>
            <a:r>
              <a:rPr lang="en-US" sz="3000"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working Light </a:t>
            </a:r>
            <a:r>
              <a:rPr lang="en-US" sz="30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S</a:t>
            </a:r>
            <a:r>
              <a:rPr lang="en-US" sz="3000"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eason</a:t>
            </a:r>
            <a:r>
              <a:rPr lang="en-US" sz="30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en-US" sz="3000"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5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r>
            <a:br>
              <a:rPr lang="en-US" sz="30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30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The answer is found in:  </a:t>
            </a:r>
            <a:r>
              <a:rPr lang="en-US" sz="30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Nehemiah 4:21</a:t>
            </a:r>
            <a:r>
              <a:rPr lang="en-US" sz="30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en-US" sz="3000" dirty="0" smtClean="0">
                <a:latin typeface="Calibri" panose="020F0502020204030204" pitchFamily="34" charset="0"/>
                <a:ea typeface="Calibri" panose="020F0502020204030204" pitchFamily="34" charset="0"/>
                <a:cs typeface="Times New Roman" panose="02020603050405020304" pitchFamily="18" charset="0"/>
              </a:rPr>
              <a:t/>
            </a:r>
            <a:br>
              <a:rPr lang="en-US" sz="3000" dirty="0" smtClean="0">
                <a:latin typeface="Calibri" panose="020F0502020204030204" pitchFamily="34" charset="0"/>
                <a:ea typeface="Calibri" panose="020F0502020204030204" pitchFamily="34" charset="0"/>
                <a:cs typeface="Times New Roman" panose="02020603050405020304" pitchFamily="18" charset="0"/>
              </a:rPr>
            </a:br>
            <a:r>
              <a:rPr lang="en-US" sz="3000" dirty="0" smtClean="0">
                <a:latin typeface="Calibri" panose="020F0502020204030204" pitchFamily="34" charset="0"/>
                <a:ea typeface="Calibri" panose="020F0502020204030204" pitchFamily="34" charset="0"/>
                <a:cs typeface="Times New Roman" panose="02020603050405020304" pitchFamily="18" charset="0"/>
              </a:rPr>
              <a:t>	</a:t>
            </a:r>
            <a:r>
              <a:rPr lang="en-US" sz="3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So we labored in the work and half of them held spears from the 	</a:t>
            </a:r>
            <a:r>
              <a:rPr lang="en-US" sz="30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rising of the morning until the stars appeared</a:t>
            </a:r>
            <a:r>
              <a:rPr lang="en-US" sz="3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a:t>
            </a:r>
            <a:r>
              <a:rPr lang="en-US" sz="2000"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(KJV)</a:t>
            </a:r>
          </a:p>
          <a:p>
            <a:pPr marL="0" indent="0">
              <a:lnSpc>
                <a:spcPct val="115000"/>
              </a:lnSpc>
              <a:spcAft>
                <a:spcPts val="1000"/>
              </a:spcAft>
              <a:buNone/>
            </a:pPr>
            <a:r>
              <a:rPr lang="en-US" sz="20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r>
            <a:br>
              <a:rPr lang="en-US" sz="20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en-US" sz="20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3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Stone </a:t>
            </a:r>
            <a:r>
              <a:rPr lang="en-US" sz="3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Edition</a:t>
            </a:r>
            <a:r>
              <a:rPr lang="en-US" sz="3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0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Tanach</a:t>
            </a:r>
            <a:r>
              <a:rPr lang="en-US" sz="30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a:t>
            </a:r>
            <a:r>
              <a:rPr lang="en-US" sz="30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from </a:t>
            </a:r>
            <a:r>
              <a:rPr lang="en-US" sz="30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the rising of the </a:t>
            </a:r>
            <a:r>
              <a:rPr lang="en-US" sz="3000" b="1" u="sng" dirty="0">
                <a:solidFill>
                  <a:srgbClr val="0000FF"/>
                </a:solidFill>
                <a:effectLst>
                  <a:glow rad="127000">
                    <a:schemeClr val="tx2">
                      <a:lumMod val="75000"/>
                    </a:schemeClr>
                  </a:glow>
                </a:effectLst>
                <a:latin typeface="Calibri" panose="020F0502020204030204" pitchFamily="34" charset="0"/>
                <a:ea typeface="Calibri" panose="020F0502020204030204" pitchFamily="34" charset="0"/>
                <a:cs typeface="Times New Roman" panose="02020603050405020304" pitchFamily="18" charset="0"/>
              </a:rPr>
              <a:t>dawn</a:t>
            </a:r>
            <a:r>
              <a:rPr lang="en-US" sz="30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 until the emergence </a:t>
            </a:r>
            <a:r>
              <a:rPr lang="en-US" sz="3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a:t>
            </a:r>
            <a:br>
              <a:rPr lang="en-US" sz="3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br>
            <a:r>
              <a:rPr lang="en-US" sz="3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a:t>
            </a:r>
            <a:r>
              <a:rPr lang="en-US" sz="30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of </a:t>
            </a:r>
            <a:r>
              <a:rPr lang="en-US" sz="30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the </a:t>
            </a:r>
            <a:r>
              <a:rPr lang="en-US" sz="30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stars</a:t>
            </a:r>
            <a:r>
              <a:rPr lang="en-US" sz="30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a:t>
            </a:r>
            <a:r>
              <a:rPr lang="en-US" sz="4400" dirty="0">
                <a:solidFill>
                  <a:srgbClr val="0000FF"/>
                </a:solidFill>
                <a:latin typeface="Calibri" panose="020F0502020204030204" pitchFamily="34" charset="0"/>
                <a:ea typeface="Calibri" panose="020F0502020204030204" pitchFamily="34" charset="0"/>
                <a:cs typeface="Times New Roman" panose="02020603050405020304" pitchFamily="18" charset="0"/>
              </a:rPr>
              <a:t/>
            </a:r>
            <a:br>
              <a:rPr lang="en-US" sz="4400" dirty="0">
                <a:solidFill>
                  <a:srgbClr val="0000FF"/>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For the 6 working days of the week, Jerusalem’s gates were closed during dusk! </a:t>
            </a:r>
            <a:endParaRPr lang="en-CA"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362342" y="648558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35</a:t>
            </a:fld>
            <a:endParaRPr lang="en-US" sz="1800" dirty="0">
              <a:solidFill>
                <a:schemeClr val="accent4">
                  <a:lumMod val="50000"/>
                </a:schemeClr>
              </a:solidFill>
            </a:endParaRPr>
          </a:p>
        </p:txBody>
      </p:sp>
      <p:pic>
        <p:nvPicPr>
          <p:cNvPr id="5" name="Picture 3" descr="C:\Users\Rae\Desktop\Art on Desktop\white man clip art\3d white people\png\3d people group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3520" y="121920"/>
            <a:ext cx="3332480" cy="33324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4278" y="84365"/>
            <a:ext cx="5599610"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rPr>
              <a:t>Question #4</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endParaRPr>
          </a:p>
        </p:txBody>
      </p:sp>
    </p:spTree>
    <p:extLst>
      <p:ext uri="{BB962C8B-B14F-4D97-AF65-F5344CB8AC3E}">
        <p14:creationId xmlns:p14="http://schemas.microsoft.com/office/powerpoint/2010/main" val="447069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rgbClr val="FF0066">
                <a:alpha val="46000"/>
              </a:srgbClr>
            </a:gs>
            <a:gs pos="71000">
              <a:srgbClr val="0070C0">
                <a:alpha val="62000"/>
              </a:srgbClr>
            </a:gs>
          </a:gsLst>
          <a:lin ang="5400000" scaled="1"/>
        </a:gradFill>
        <a:effectLst/>
      </p:bgPr>
    </p:bg>
    <p:spTree>
      <p:nvGrpSpPr>
        <p:cNvPr id="1" name=""/>
        <p:cNvGrpSpPr/>
        <p:nvPr/>
      </p:nvGrpSpPr>
      <p:grpSpPr>
        <a:xfrm>
          <a:off x="0" y="0"/>
          <a:ext cx="0" cy="0"/>
          <a:chOff x="0" y="0"/>
          <a:chExt cx="0" cy="0"/>
        </a:xfrm>
      </p:grpSpPr>
      <p:sp>
        <p:nvSpPr>
          <p:cNvPr id="4" name="Slide Number Placeholder 4"/>
          <p:cNvSpPr txBox="1">
            <a:spLocks/>
          </p:cNvSpPr>
          <p:nvPr/>
        </p:nvSpPr>
        <p:spPr>
          <a:xfrm>
            <a:off x="9362342" y="648558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bg1">
                    <a:lumMod val="85000"/>
                    <a:lumOff val="15000"/>
                  </a:schemeClr>
                </a:solidFill>
              </a:rPr>
              <a:pPr/>
              <a:t>36</a:t>
            </a:fld>
            <a:endParaRPr lang="en-US" sz="1800" dirty="0">
              <a:solidFill>
                <a:schemeClr val="bg1">
                  <a:lumMod val="85000"/>
                  <a:lumOff val="15000"/>
                </a:schemeClr>
              </a:solidFill>
            </a:endParaRPr>
          </a:p>
        </p:txBody>
      </p:sp>
      <p:sp>
        <p:nvSpPr>
          <p:cNvPr id="7" name="Rounded Rectangle 6"/>
          <p:cNvSpPr/>
          <p:nvPr/>
        </p:nvSpPr>
        <p:spPr>
          <a:xfrm>
            <a:off x="2144015" y="320041"/>
            <a:ext cx="9880502" cy="6165548"/>
          </a:xfrm>
          <a:prstGeom prst="roundRect">
            <a:avLst>
              <a:gd name="adj" fmla="val 30081"/>
            </a:avLst>
          </a:prstGeom>
          <a:solidFill>
            <a:srgbClr val="CCFFCC"/>
          </a:solidFill>
          <a:ln w="76200">
            <a:solidFill>
              <a:srgbClr val="99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200" dirty="0" smtClean="0">
                <a:solidFill>
                  <a:srgbClr val="002060"/>
                </a:solidFill>
              </a:rPr>
              <a:t>When </a:t>
            </a:r>
            <a:r>
              <a:rPr lang="en-US" sz="3200" dirty="0">
                <a:solidFill>
                  <a:srgbClr val="002060"/>
                </a:solidFill>
              </a:rPr>
              <a:t>the stars are appearing that is </a:t>
            </a:r>
            <a:r>
              <a:rPr lang="en-US" sz="3200" u="sng" dirty="0">
                <a:solidFill>
                  <a:srgbClr val="002060"/>
                </a:solidFill>
              </a:rPr>
              <a:t>no longer DUSK</a:t>
            </a:r>
            <a:r>
              <a:rPr lang="en-US" sz="3200" dirty="0">
                <a:solidFill>
                  <a:srgbClr val="002060"/>
                </a:solidFill>
              </a:rPr>
              <a:t>, but the last part of twilight giving way </a:t>
            </a:r>
            <a:r>
              <a:rPr lang="en-US" sz="3200" dirty="0" smtClean="0">
                <a:solidFill>
                  <a:srgbClr val="002060"/>
                </a:solidFill>
              </a:rPr>
              <a:t/>
            </a:r>
            <a:br>
              <a:rPr lang="en-US" sz="3200" dirty="0" smtClean="0">
                <a:solidFill>
                  <a:srgbClr val="002060"/>
                </a:solidFill>
              </a:rPr>
            </a:br>
            <a:r>
              <a:rPr lang="en-US" sz="3200" dirty="0" smtClean="0">
                <a:solidFill>
                  <a:srgbClr val="002060"/>
                </a:solidFill>
              </a:rPr>
              <a:t>to </a:t>
            </a:r>
            <a:r>
              <a:rPr lang="en-US" sz="3200" dirty="0">
                <a:solidFill>
                  <a:srgbClr val="002060"/>
                </a:solidFill>
              </a:rPr>
              <a:t>night, or total darkness.  The gates would then have been closed after everyone was INSIDE the gates and this certainly would have been </a:t>
            </a:r>
            <a:r>
              <a:rPr lang="en-US" sz="3200" dirty="0" smtClean="0">
                <a:solidFill>
                  <a:srgbClr val="002060"/>
                </a:solidFill>
              </a:rPr>
              <a:t/>
            </a:r>
            <a:br>
              <a:rPr lang="en-US" sz="3200" dirty="0" smtClean="0">
                <a:solidFill>
                  <a:srgbClr val="002060"/>
                </a:solidFill>
              </a:rPr>
            </a:br>
            <a:r>
              <a:rPr lang="en-US" sz="3200" b="1" u="sng" dirty="0" smtClean="0">
                <a:solidFill>
                  <a:srgbClr val="002060"/>
                </a:solidFill>
              </a:rPr>
              <a:t>after </a:t>
            </a:r>
            <a:r>
              <a:rPr lang="en-US" sz="3200" b="1" u="sng" dirty="0">
                <a:solidFill>
                  <a:srgbClr val="002060"/>
                </a:solidFill>
              </a:rPr>
              <a:t>sunset</a:t>
            </a:r>
            <a:r>
              <a:rPr lang="en-US" sz="3200" dirty="0">
                <a:solidFill>
                  <a:srgbClr val="002060"/>
                </a:solidFill>
              </a:rPr>
              <a:t>,</a:t>
            </a:r>
            <a:r>
              <a:rPr lang="en-US" sz="3200" b="1" dirty="0">
                <a:solidFill>
                  <a:srgbClr val="002060"/>
                </a:solidFill>
              </a:rPr>
              <a:t> </a:t>
            </a:r>
            <a:r>
              <a:rPr lang="en-US" sz="3200" dirty="0">
                <a:solidFill>
                  <a:srgbClr val="002060"/>
                </a:solidFill>
              </a:rPr>
              <a:t>and long into the evening.  </a:t>
            </a:r>
            <a:r>
              <a:rPr lang="en-US" sz="3200" dirty="0" smtClean="0">
                <a:solidFill>
                  <a:srgbClr val="002060"/>
                </a:solidFill>
              </a:rPr>
              <a:t/>
            </a:r>
            <a:br>
              <a:rPr lang="en-US" sz="3200" dirty="0" smtClean="0">
                <a:solidFill>
                  <a:srgbClr val="002060"/>
                </a:solidFill>
              </a:rPr>
            </a:br>
            <a:r>
              <a:rPr lang="en-US" sz="3200" dirty="0" smtClean="0">
                <a:solidFill>
                  <a:srgbClr val="002060"/>
                </a:solidFill>
              </a:rPr>
              <a:t>This </a:t>
            </a:r>
            <a:r>
              <a:rPr lang="en-US" sz="3200" dirty="0">
                <a:solidFill>
                  <a:srgbClr val="002060"/>
                </a:solidFill>
              </a:rPr>
              <a:t>gives even more evidence that on </a:t>
            </a:r>
            <a:r>
              <a:rPr lang="en-US" sz="3200" dirty="0" smtClean="0">
                <a:solidFill>
                  <a:srgbClr val="002060"/>
                </a:solidFill>
              </a:rPr>
              <a:t>the 6</a:t>
            </a:r>
            <a:r>
              <a:rPr lang="en-US" sz="3200" baseline="30000" dirty="0" smtClean="0">
                <a:solidFill>
                  <a:srgbClr val="002060"/>
                </a:solidFill>
              </a:rPr>
              <a:t>th</a:t>
            </a:r>
            <a:r>
              <a:rPr lang="en-US" sz="3200" dirty="0" smtClean="0">
                <a:solidFill>
                  <a:srgbClr val="002060"/>
                </a:solidFill>
              </a:rPr>
              <a:t> Cycle </a:t>
            </a:r>
            <a:r>
              <a:rPr lang="en-US" sz="2000" dirty="0" smtClean="0">
                <a:solidFill>
                  <a:srgbClr val="002060"/>
                </a:solidFill>
              </a:rPr>
              <a:t>(Fri)</a:t>
            </a:r>
            <a:r>
              <a:rPr lang="en-US" sz="3200" dirty="0" smtClean="0">
                <a:solidFill>
                  <a:srgbClr val="002060"/>
                </a:solidFill>
              </a:rPr>
              <a:t> with the </a:t>
            </a:r>
            <a:r>
              <a:rPr lang="en-US" sz="3200" dirty="0">
                <a:solidFill>
                  <a:srgbClr val="002060"/>
                </a:solidFill>
              </a:rPr>
              <a:t>gates being shut earlier was indeed </a:t>
            </a:r>
            <a:r>
              <a:rPr lang="en-US" sz="3200" dirty="0" smtClean="0">
                <a:solidFill>
                  <a:srgbClr val="002060"/>
                </a:solidFill>
              </a:rPr>
              <a:t/>
            </a:r>
            <a:br>
              <a:rPr lang="en-US" sz="3200" dirty="0" smtClean="0">
                <a:solidFill>
                  <a:srgbClr val="002060"/>
                </a:solidFill>
              </a:rPr>
            </a:br>
            <a:r>
              <a:rPr lang="en-US" sz="3200" b="1" dirty="0" smtClean="0">
                <a:ln w="1905"/>
                <a:solidFill>
                  <a:schemeClr val="accent6">
                    <a:lumMod val="75000"/>
                  </a:schemeClr>
                </a:solidFill>
                <a:effectLst>
                  <a:glow rad="203200">
                    <a:srgbClr val="FF66FF">
                      <a:alpha val="61000"/>
                    </a:srgbClr>
                  </a:glow>
                  <a:innerShdw blurRad="69850" dist="43180" dir="5400000">
                    <a:srgbClr val="000000">
                      <a:alpha val="65000"/>
                    </a:srgbClr>
                  </a:innerShdw>
                </a:effectLst>
              </a:rPr>
              <a:t>an </a:t>
            </a:r>
            <a:r>
              <a:rPr lang="en-US" sz="3200" b="1" dirty="0">
                <a:ln w="1905"/>
                <a:solidFill>
                  <a:schemeClr val="accent6">
                    <a:lumMod val="75000"/>
                  </a:schemeClr>
                </a:solidFill>
                <a:effectLst>
                  <a:glow rad="203200">
                    <a:srgbClr val="FF66FF">
                      <a:alpha val="61000"/>
                    </a:srgbClr>
                  </a:glow>
                  <a:innerShdw blurRad="69850" dist="43180" dir="5400000">
                    <a:srgbClr val="000000">
                      <a:alpha val="65000"/>
                    </a:srgbClr>
                  </a:innerShdw>
                </a:effectLst>
              </a:rPr>
              <a:t>exception </a:t>
            </a:r>
            <a:r>
              <a:rPr lang="en-US" sz="3200" dirty="0" smtClean="0">
                <a:solidFill>
                  <a:srgbClr val="002060"/>
                </a:solidFill>
              </a:rPr>
              <a:t>- Nehemiah </a:t>
            </a:r>
            <a:r>
              <a:rPr lang="en-US" sz="3200" dirty="0">
                <a:solidFill>
                  <a:srgbClr val="002060"/>
                </a:solidFill>
              </a:rPr>
              <a:t>had to get the traders OUT of the city to stop the buying and </a:t>
            </a:r>
            <a:r>
              <a:rPr lang="en-US" sz="3200" dirty="0" smtClean="0">
                <a:solidFill>
                  <a:srgbClr val="002060"/>
                </a:solidFill>
              </a:rPr>
              <a:t>desecrating </a:t>
            </a:r>
            <a:r>
              <a:rPr lang="en-US" sz="3200" dirty="0">
                <a:solidFill>
                  <a:srgbClr val="002060"/>
                </a:solidFill>
              </a:rPr>
              <a:t>of the </a:t>
            </a:r>
            <a:r>
              <a:rPr lang="en-US" sz="3200" dirty="0" smtClean="0">
                <a:solidFill>
                  <a:srgbClr val="002060"/>
                </a:solidFill>
              </a:rPr>
              <a:t>Sabbath - </a:t>
            </a:r>
            <a:r>
              <a:rPr lang="en-US" sz="3200" b="1" i="1" u="sng" dirty="0" smtClean="0">
                <a:solidFill>
                  <a:srgbClr val="9900FF"/>
                </a:solidFill>
              </a:rPr>
              <a:t>come Dawn</a:t>
            </a:r>
            <a:r>
              <a:rPr lang="en-US" sz="3200" b="1" i="1" dirty="0" smtClean="0">
                <a:solidFill>
                  <a:srgbClr val="9900FF"/>
                </a:solidFill>
              </a:rPr>
              <a:t>!</a:t>
            </a:r>
            <a:endParaRPr lang="en-CA" sz="3200" b="1" i="1" dirty="0">
              <a:solidFill>
                <a:srgbClr val="9900FF"/>
              </a:solidFill>
            </a:endParaRPr>
          </a:p>
        </p:txBody>
      </p:sp>
      <p:sp>
        <p:nvSpPr>
          <p:cNvPr id="8" name="Cloud Callout 7"/>
          <p:cNvSpPr/>
          <p:nvPr/>
        </p:nvSpPr>
        <p:spPr>
          <a:xfrm>
            <a:off x="195250" y="320041"/>
            <a:ext cx="2837510" cy="2468880"/>
          </a:xfrm>
          <a:prstGeom prst="cloudCallout">
            <a:avLst>
              <a:gd name="adj1" fmla="val -5597"/>
              <a:gd name="adj2" fmla="val 89762"/>
            </a:avLst>
          </a:prstGeom>
          <a:solidFill>
            <a:srgbClr val="FF66FF"/>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CA" sz="2800"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Segoe Print" pitchFamily="2" charset="0"/>
              </a:rPr>
              <a:t>Some thoughts to ponder!</a:t>
            </a:r>
            <a:endParaRPr lang="en-CA" sz="2800" dirty="0">
              <a:ln w="18415" cmpd="sng">
                <a:solidFill>
                  <a:schemeClr val="tx1"/>
                </a:solidFill>
                <a:prstDash val="solid"/>
              </a:ln>
              <a:solidFill>
                <a:srgbClr val="FFFFFF"/>
              </a:solidFill>
              <a:effectLst>
                <a:outerShdw blurRad="63500" dir="3600000" algn="tl" rotWithShape="0">
                  <a:srgbClr val="000000">
                    <a:alpha val="70000"/>
                  </a:srgbClr>
                </a:outerShdw>
              </a:effectLst>
              <a:latin typeface="Segoe Print" pitchFamily="2" charset="0"/>
            </a:endParaRPr>
          </a:p>
        </p:txBody>
      </p:sp>
      <p:pic>
        <p:nvPicPr>
          <p:cNvPr id="5" name="Picture 6" descr="C:\Users\Rae\Desktop\Art on Desktop\white man clip art\3d white people\light bulb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63" y="3434501"/>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583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rgbClr val="FF0066">
                <a:alpha val="46000"/>
              </a:srgbClr>
            </a:gs>
            <a:gs pos="71000">
              <a:srgbClr val="0070C0">
                <a:alpha val="62000"/>
              </a:srgbClr>
            </a:gs>
          </a:gsLst>
          <a:lin ang="5400000" scaled="1"/>
        </a:gradFill>
        <a:effectLst/>
      </p:bgPr>
    </p:bg>
    <p:spTree>
      <p:nvGrpSpPr>
        <p:cNvPr id="1" name=""/>
        <p:cNvGrpSpPr/>
        <p:nvPr/>
      </p:nvGrpSpPr>
      <p:grpSpPr>
        <a:xfrm>
          <a:off x="0" y="0"/>
          <a:ext cx="0" cy="0"/>
          <a:chOff x="0" y="0"/>
          <a:chExt cx="0" cy="0"/>
        </a:xfrm>
      </p:grpSpPr>
      <p:sp>
        <p:nvSpPr>
          <p:cNvPr id="4" name="Slide Number Placeholder 4"/>
          <p:cNvSpPr txBox="1">
            <a:spLocks/>
          </p:cNvSpPr>
          <p:nvPr/>
        </p:nvSpPr>
        <p:spPr>
          <a:xfrm>
            <a:off x="9362342" y="648558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bg1"/>
                </a:solidFill>
              </a:rPr>
              <a:pPr/>
              <a:t>37</a:t>
            </a:fld>
            <a:endParaRPr lang="en-US" sz="1800" dirty="0">
              <a:solidFill>
                <a:schemeClr val="bg1"/>
              </a:solidFill>
            </a:endParaRPr>
          </a:p>
        </p:txBody>
      </p:sp>
      <p:sp>
        <p:nvSpPr>
          <p:cNvPr id="6" name="Rectangle 5"/>
          <p:cNvSpPr/>
          <p:nvPr/>
        </p:nvSpPr>
        <p:spPr>
          <a:xfrm>
            <a:off x="678360" y="66040"/>
            <a:ext cx="5511445"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rPr>
              <a:t>Question #5</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endParaRPr>
          </a:p>
        </p:txBody>
      </p:sp>
      <p:pic>
        <p:nvPicPr>
          <p:cNvPr id="1027" name="Picture 3" descr="C:\Users\Rae\Desktop\Jericho shut gates 720.jpg"/>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326965" y="2174974"/>
            <a:ext cx="5651675" cy="34317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49382" y="989369"/>
            <a:ext cx="7675417" cy="5602265"/>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scene3d>
            <a:camera prst="orthographicFront"/>
            <a:lightRig rig="threePt" dir="t"/>
          </a:scene3d>
          <a:sp3d>
            <a:bevelT/>
          </a:sp3d>
        </p:spPr>
        <p:txBody>
          <a:bodyPr anchor="ctr">
            <a:normAutofit lnSpcReduction="10000"/>
            <a:sp3d extrusionH="57150">
              <a:bevelT w="38100" h="38100"/>
            </a:sp3d>
          </a:bodyPr>
          <a:lstStyle/>
          <a:p>
            <a:pPr marL="0" indent="0">
              <a:lnSpc>
                <a:spcPct val="115000"/>
              </a:lnSpc>
              <a:spcAft>
                <a:spcPts val="1000"/>
              </a:spcAft>
              <a:buNone/>
            </a:pPr>
            <a:r>
              <a:rPr lang="en-US" sz="3200"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Do </a:t>
            </a:r>
            <a:r>
              <a:rPr lang="en-US" sz="3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we have any more information on the practice </a:t>
            </a:r>
            <a:r>
              <a:rPr lang="en-US" sz="3200"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of when </a:t>
            </a:r>
            <a:r>
              <a:rPr lang="en-US" sz="3200" dirty="0">
                <a:solidFill>
                  <a:srgbClr val="0D0D0D"/>
                </a:solidFill>
                <a:latin typeface="Calibri" panose="020F0502020204030204" pitchFamily="34" charset="0"/>
                <a:ea typeface="Calibri" panose="020F0502020204030204" pitchFamily="34" charset="0"/>
                <a:cs typeface="Times New Roman" panose="02020603050405020304" pitchFamily="18" charset="0"/>
              </a:rPr>
              <a:t>the gates were to be </a:t>
            </a:r>
            <a:r>
              <a:rPr lang="en-US" sz="3200"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
            </a:r>
            <a:br>
              <a:rPr lang="en-US" sz="3200"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br>
            <a:r>
              <a:rPr lang="en-US" sz="3200" dirty="0" smtClean="0">
                <a:solidFill>
                  <a:srgbClr val="0D0D0D"/>
                </a:solidFill>
                <a:latin typeface="Calibri" panose="020F0502020204030204" pitchFamily="34" charset="0"/>
                <a:ea typeface="Calibri" panose="020F0502020204030204" pitchFamily="34" charset="0"/>
                <a:cs typeface="Times New Roman" panose="02020603050405020304" pitchFamily="18" charset="0"/>
              </a:rPr>
              <a:t>closed in other parts of Scripture?</a:t>
            </a:r>
            <a:endParaRPr lang="en-CA" sz="3200" dirty="0">
              <a:latin typeface="Calibri" panose="020F0502020204030204" pitchFamily="34" charset="0"/>
              <a:ea typeface="Calibri" panose="020F0502020204030204" pitchFamily="34" charset="0"/>
              <a:cs typeface="Times New Roman" panose="02020603050405020304" pitchFamily="18" charset="0"/>
            </a:endParaRPr>
          </a:p>
          <a:p>
            <a:r>
              <a:rPr lang="en-US" sz="3200" b="1" dirty="0" err="1"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Yahoshua</a:t>
            </a:r>
            <a:r>
              <a:rPr lang="en-US" sz="32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en-US" sz="32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Josh) 2:5</a:t>
            </a:r>
            <a:r>
              <a:rPr lang="en-US" sz="3200"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32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And it came to pass about the time of the </a:t>
            </a:r>
            <a:r>
              <a:rPr lang="en-US" sz="3200" dirty="0" smtClean="0">
                <a:solidFill>
                  <a:srgbClr val="9900FF"/>
                </a:solidFill>
                <a:effectLst>
                  <a:glow rad="76200">
                    <a:srgbClr val="00FF99"/>
                  </a:glow>
                </a:effectLst>
                <a:latin typeface="Calibri" panose="020F0502020204030204" pitchFamily="34" charset="0"/>
                <a:ea typeface="Calibri" panose="020F0502020204030204" pitchFamily="34" charset="0"/>
                <a:cs typeface="Times New Roman" panose="02020603050405020304" pitchFamily="18" charset="0"/>
              </a:rPr>
              <a:t>shutting of the gate, </a:t>
            </a:r>
            <a:r>
              <a:rPr lang="en-US" sz="3200" b="1" u="sng" dirty="0" smtClean="0">
                <a:solidFill>
                  <a:sysClr val="windowText" lastClr="000000"/>
                </a:solidFill>
                <a:effectLst>
                  <a:glow rad="76200">
                    <a:srgbClr val="00FF99"/>
                  </a:glow>
                </a:effectLst>
                <a:latin typeface="Calibri" panose="020F0502020204030204" pitchFamily="34" charset="0"/>
                <a:ea typeface="Calibri" panose="020F0502020204030204" pitchFamily="34" charset="0"/>
                <a:cs typeface="Times New Roman" panose="02020603050405020304" pitchFamily="18" charset="0"/>
              </a:rPr>
              <a:t>when</a:t>
            </a:r>
            <a:r>
              <a:rPr lang="en-US" sz="3200" b="1" dirty="0" smtClean="0">
                <a:solidFill>
                  <a:sysClr val="windowText" lastClr="000000"/>
                </a:solidFill>
                <a:effectLst>
                  <a:glow rad="76200">
                    <a:srgbClr val="00FF99"/>
                  </a:glow>
                </a:effectLst>
                <a:latin typeface="Calibri" panose="020F0502020204030204" pitchFamily="34" charset="0"/>
                <a:ea typeface="Calibri" panose="020F0502020204030204" pitchFamily="34" charset="0"/>
                <a:cs typeface="Times New Roman" panose="02020603050405020304" pitchFamily="18" charset="0"/>
              </a:rPr>
              <a:t> it was </a:t>
            </a:r>
            <a:r>
              <a:rPr lang="en-US" sz="3200" b="1" u="sng" dirty="0" smtClean="0">
                <a:solidFill>
                  <a:sysClr val="windowText" lastClr="000000"/>
                </a:solidFill>
                <a:effectLst>
                  <a:glow rad="76200">
                    <a:srgbClr val="00FF99"/>
                  </a:glow>
                </a:effectLst>
                <a:latin typeface="Calibri" panose="020F0502020204030204" pitchFamily="34" charset="0"/>
                <a:ea typeface="Calibri" panose="020F0502020204030204" pitchFamily="34" charset="0"/>
                <a:cs typeface="Times New Roman" panose="02020603050405020304" pitchFamily="18" charset="0"/>
              </a:rPr>
              <a:t>dark</a:t>
            </a:r>
            <a:r>
              <a:rPr lang="en-US" sz="3200" b="1" dirty="0" smtClean="0">
                <a:solidFill>
                  <a:sysClr val="windowText" lastClr="000000"/>
                </a:solidFill>
                <a:effectLst>
                  <a:glow rad="76200">
                    <a:srgbClr val="00FF99"/>
                  </a:glow>
                </a:effectLst>
                <a:latin typeface="Calibri" panose="020F0502020204030204" pitchFamily="34" charset="0"/>
                <a:ea typeface="Calibri" panose="020F0502020204030204" pitchFamily="34" charset="0"/>
                <a:cs typeface="Times New Roman" panose="02020603050405020304" pitchFamily="18" charset="0"/>
              </a:rPr>
              <a:t>, </a:t>
            </a:r>
            <a:r>
              <a:rPr lang="en-US" sz="3200"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that the men went out: whither the men went, I wot not, pursue after them quickly; for ye shall overtake them. </a:t>
            </a:r>
          </a:p>
          <a:p>
            <a:r>
              <a:rPr lang="en-US"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The practice in this time was to shut the gates of the city </a:t>
            </a:r>
            <a:br>
              <a:rPr lang="en-US"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3200" dirty="0" smtClean="0">
                <a:solidFill>
                  <a:schemeClr val="tx2">
                    <a:lumMod val="20000"/>
                    <a:lumOff val="80000"/>
                  </a:schemeClr>
                </a:solidFill>
                <a:effectLst>
                  <a:glow rad="304800">
                    <a:schemeClr val="bg1">
                      <a:alpha val="82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US" sz="3200" b="1" u="sng" dirty="0" smtClean="0">
                <a:solidFill>
                  <a:schemeClr val="tx2">
                    <a:lumMod val="20000"/>
                    <a:lumOff val="80000"/>
                  </a:schemeClr>
                </a:solidFill>
                <a:effectLst>
                  <a:glow rad="304800">
                    <a:schemeClr val="bg1">
                      <a:alpha val="82000"/>
                    </a:schemeClr>
                  </a:glow>
                </a:effectLst>
                <a:latin typeface="Calibri" panose="020F0502020204030204" pitchFamily="34" charset="0"/>
                <a:ea typeface="Calibri" panose="020F0502020204030204" pitchFamily="34" charset="0"/>
                <a:cs typeface="Times New Roman" panose="02020603050405020304" pitchFamily="18" charset="0"/>
              </a:rPr>
              <a:t>when darkness had commenced</a:t>
            </a:r>
            <a:r>
              <a:rPr lang="en-US" sz="3200" b="1" dirty="0" smtClean="0">
                <a:solidFill>
                  <a:schemeClr val="tx2">
                    <a:lumMod val="20000"/>
                    <a:lumOff val="80000"/>
                  </a:schemeClr>
                </a:solidFill>
                <a:effectLst>
                  <a:glow rad="304800">
                    <a:schemeClr val="bg1">
                      <a:alpha val="82000"/>
                    </a:schemeClr>
                  </a:glow>
                </a:effectLst>
                <a:latin typeface="Calibri" panose="020F0502020204030204" pitchFamily="34" charset="0"/>
                <a:ea typeface="Calibri" panose="020F0502020204030204" pitchFamily="34" charset="0"/>
                <a:cs typeface="Times New Roman" panose="02020603050405020304" pitchFamily="18" charset="0"/>
              </a:rPr>
              <a:t>.</a:t>
            </a:r>
            <a:r>
              <a:rPr lang="en-US" sz="3200" b="1" u="sng" dirty="0" smtClean="0">
                <a:solidFill>
                  <a:schemeClr val="tx2">
                    <a:lumMod val="20000"/>
                    <a:lumOff val="80000"/>
                  </a:schemeClr>
                </a:solidFill>
                <a:effectLst>
                  <a:glow rad="304800">
                    <a:schemeClr val="bg1">
                      <a:alpha val="82000"/>
                    </a:schemeClr>
                  </a:glow>
                </a:effectLst>
                <a:latin typeface="Calibri" panose="020F0502020204030204" pitchFamily="34" charset="0"/>
                <a:ea typeface="Calibri" panose="020F0502020204030204" pitchFamily="34" charset="0"/>
                <a:cs typeface="Times New Roman" panose="02020603050405020304" pitchFamily="18" charset="0"/>
              </a:rPr>
              <a:t>   </a:t>
            </a:r>
            <a:endParaRPr lang="en-CA" sz="3200" b="1" u="sng" dirty="0">
              <a:solidFill>
                <a:schemeClr val="tx2">
                  <a:lumMod val="20000"/>
                  <a:lumOff val="80000"/>
                </a:schemeClr>
              </a:solidFill>
              <a:effectLst>
                <a:glow rad="304800">
                  <a:schemeClr val="bg1">
                    <a:alpha val="82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11" descr="C:\Users\Rae\Desktop\Art on Desktop\white man clip art\yellow-blue smiley faces\Smiley Decision Questions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115" y="257266"/>
            <a:ext cx="2429526" cy="273420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7982526" y="5665569"/>
            <a:ext cx="4121641" cy="80021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300" b="1" cap="none" spc="0"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Closing the gates offered </a:t>
            </a:r>
            <a:br>
              <a:rPr lang="en-US" sz="2300" b="1" cap="none" spc="0"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br>
            <a:r>
              <a:rPr lang="en-US" sz="2300" b="1" cap="none" spc="0"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protection for the citizens.</a:t>
            </a:r>
            <a:endParaRPr lang="en-US" sz="23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endParaRPr>
          </a:p>
        </p:txBody>
      </p:sp>
    </p:spTree>
    <p:extLst>
      <p:ext uri="{BB962C8B-B14F-4D97-AF65-F5344CB8AC3E}">
        <p14:creationId xmlns:p14="http://schemas.microsoft.com/office/powerpoint/2010/main" val="1983459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left)">
                                      <p:cBhvr>
                                        <p:cTn id="14" dur="1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rgbClr val="FF0066">
                <a:alpha val="46000"/>
              </a:srgbClr>
            </a:gs>
            <a:gs pos="71000">
              <a:srgbClr val="0070C0">
                <a:alpha val="62000"/>
              </a:srgbClr>
            </a:gs>
          </a:gsLst>
          <a:lin ang="5400000" scaled="1"/>
        </a:gra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40355" y="191102"/>
            <a:ext cx="11679501" cy="6418041"/>
          </a:xfrm>
          <a:gradFill>
            <a:gsLst>
              <a:gs pos="12000">
                <a:schemeClr val="accent6">
                  <a:lumMod val="20000"/>
                  <a:lumOff val="80000"/>
                </a:schemeClr>
              </a:gs>
              <a:gs pos="85000">
                <a:schemeClr val="tx2">
                  <a:lumMod val="60000"/>
                  <a:lumOff val="40000"/>
                </a:schemeClr>
              </a:gs>
              <a:gs pos="70000">
                <a:schemeClr val="tx2">
                  <a:lumMod val="20000"/>
                  <a:lumOff val="8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8329234" y="5484022"/>
            <a:ext cx="2280213" cy="1015663"/>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r>
              <a:rPr lang="en-US" sz="6000" b="1" cap="none" spc="0" dirty="0" smtClean="0">
                <a:ln w="1905">
                  <a:solidFill>
                    <a:srgbClr val="002060"/>
                  </a:solidFill>
                </a:ln>
                <a:solidFill>
                  <a:srgbClr val="860000"/>
                </a:solidFill>
                <a:effectLst>
                  <a:glow rad="127000">
                    <a:schemeClr val="tx1">
                      <a:lumMod val="85000"/>
                    </a:schemeClr>
                  </a:glow>
                  <a:innerShdw blurRad="69850" dist="43180" dir="5400000">
                    <a:srgbClr val="000000">
                      <a:alpha val="65000"/>
                    </a:srgbClr>
                  </a:innerShdw>
                </a:effectLst>
                <a:latin typeface="Gill Sans MT" pitchFamily="34" charset="0"/>
              </a:rPr>
              <a:t>13:19</a:t>
            </a:r>
            <a:endParaRPr lang="en-US" sz="6000" b="1" cap="none" spc="0" dirty="0">
              <a:ln w="1905">
                <a:solidFill>
                  <a:srgbClr val="002060"/>
                </a:solidFill>
              </a:ln>
              <a:solidFill>
                <a:srgbClr val="860000"/>
              </a:solidFill>
              <a:effectLst>
                <a:glow rad="127000">
                  <a:schemeClr val="tx1">
                    <a:lumMod val="85000"/>
                  </a:schemeClr>
                </a:glow>
                <a:innerShdw blurRad="69850" dist="43180" dir="5400000">
                  <a:srgbClr val="000000">
                    <a:alpha val="65000"/>
                  </a:srgbClr>
                </a:innerShdw>
              </a:effectLst>
              <a:latin typeface="Gill Sans MT" pitchFamily="34" charset="0"/>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t>38</a:t>
            </a:fld>
            <a:endParaRPr lang="en-US" dirty="0"/>
          </a:p>
        </p:txBody>
      </p:sp>
      <p:sp>
        <p:nvSpPr>
          <p:cNvPr id="7" name="Slide Number Placeholder 4"/>
          <p:cNvSpPr txBox="1">
            <a:spLocks/>
          </p:cNvSpPr>
          <p:nvPr/>
        </p:nvSpPr>
        <p:spPr>
          <a:xfrm>
            <a:off x="9205189" y="625948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38</a:t>
            </a:fld>
            <a:endParaRPr lang="en-US" sz="1800" dirty="0">
              <a:solidFill>
                <a:schemeClr val="accent4">
                  <a:lumMod val="50000"/>
                </a:schemeClr>
              </a:solidFill>
            </a:endParaRPr>
          </a:p>
        </p:txBody>
      </p:sp>
      <p:sp>
        <p:nvSpPr>
          <p:cNvPr id="8" name="Rectangle 7"/>
          <p:cNvSpPr/>
          <p:nvPr/>
        </p:nvSpPr>
        <p:spPr>
          <a:xfrm>
            <a:off x="-240935" y="300337"/>
            <a:ext cx="11582400" cy="4647426"/>
          </a:xfrm>
          <a:prstGeom prst="rect">
            <a:avLst/>
          </a:prstGeom>
          <a:noFill/>
        </p:spPr>
        <p:txBody>
          <a:bodyPr wrap="square" lIns="91440" tIns="45720" rIns="91440" bIns="45720">
            <a:spAutoFit/>
            <a:scene3d>
              <a:camera prst="perspectiveContrastingRightFacing"/>
              <a:lightRig rig="threePt" dir="t"/>
            </a:scene3d>
            <a:sp3d extrusionH="57150">
              <a:bevelT w="38100" h="38100"/>
            </a:sp3d>
          </a:bodyPr>
          <a:lstStyle/>
          <a:p>
            <a:pPr algn="ctr"/>
            <a:r>
              <a:rPr lang="en-US" sz="7200" b="1" cap="none" spc="0" dirty="0" smtClean="0">
                <a:ln w="1905">
                  <a:solidFill>
                    <a:srgbClr val="002060"/>
                  </a:solidFill>
                </a:ln>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rPr>
              <a:t>Be an Example ~ </a:t>
            </a:r>
          </a:p>
          <a:p>
            <a:pPr algn="ctr"/>
            <a:r>
              <a:rPr lang="en-US" sz="7200" b="1" dirty="0" smtClean="0">
                <a:ln w="1905">
                  <a:solidFill>
                    <a:srgbClr val="002060"/>
                  </a:solidFill>
                </a:ln>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rPr>
              <a:t>Follow Nehemiah’s       </a:t>
            </a:r>
            <a:br>
              <a:rPr lang="en-US" sz="7200" b="1" dirty="0" smtClean="0">
                <a:ln w="1905">
                  <a:solidFill>
                    <a:srgbClr val="002060"/>
                  </a:solidFill>
                </a:ln>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rPr>
            </a:br>
            <a:r>
              <a:rPr lang="en-US" sz="7200" b="1" dirty="0">
                <a:ln w="1905">
                  <a:solidFill>
                    <a:srgbClr val="002060"/>
                  </a:solidFill>
                </a:ln>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rPr>
              <a:t>                </a:t>
            </a:r>
            <a:r>
              <a:rPr lang="en-US" sz="8000" b="1" dirty="0" smtClean="0">
                <a:ln w="1905">
                  <a:solidFill>
                    <a:srgbClr val="002060"/>
                  </a:solidFill>
                </a:ln>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rPr>
              <a:t>Footsteps</a:t>
            </a:r>
            <a:endParaRPr lang="en-US" sz="8000" b="1" dirty="0">
              <a:ln w="1905">
                <a:solidFill>
                  <a:srgbClr val="002060"/>
                </a:solidFill>
              </a:ln>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endParaRPr>
          </a:p>
          <a:p>
            <a:pPr algn="ctr"/>
            <a:endParaRPr lang="en-US" sz="7200" b="1" dirty="0">
              <a:ln w="1905"/>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endParaRPr>
          </a:p>
        </p:txBody>
      </p:sp>
      <p:sp>
        <p:nvSpPr>
          <p:cNvPr id="10" name="Rectangle 9"/>
          <p:cNvSpPr/>
          <p:nvPr/>
        </p:nvSpPr>
        <p:spPr>
          <a:xfrm>
            <a:off x="7859493" y="3919678"/>
            <a:ext cx="4177937" cy="1446550"/>
          </a:xfrm>
          <a:prstGeom prst="rect">
            <a:avLst/>
          </a:prstGeom>
          <a:noFill/>
        </p:spPr>
        <p:txBody>
          <a:bodyPr wrap="square" lIns="91440" tIns="45720" rIns="91440" bIns="45720">
            <a:spAutoFit/>
            <a:scene3d>
              <a:camera prst="perspectiveContrastingRightFacing"/>
              <a:lightRig rig="threePt" dir="t"/>
            </a:scene3d>
            <a:sp3d extrusionH="57150">
              <a:bevelT w="38100" h="38100"/>
            </a:sp3d>
          </a:bodyPr>
          <a:lstStyle/>
          <a:p>
            <a:pPr algn="ctr"/>
            <a:r>
              <a:rPr lang="en-US" sz="8800" b="1" cap="none" spc="0" dirty="0" smtClean="0">
                <a:ln w="1905">
                  <a:solidFill>
                    <a:srgbClr val="002060"/>
                  </a:solidFill>
                </a:ln>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rPr>
              <a:t>WHY?</a:t>
            </a:r>
            <a:endParaRPr lang="en-US" sz="8800" b="1" dirty="0">
              <a:ln w="1905">
                <a:solidFill>
                  <a:srgbClr val="002060"/>
                </a:solidFill>
              </a:ln>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endParaRPr>
          </a:p>
        </p:txBody>
      </p:sp>
    </p:spTree>
    <p:extLst>
      <p:ext uri="{BB962C8B-B14F-4D97-AF65-F5344CB8AC3E}">
        <p14:creationId xmlns:p14="http://schemas.microsoft.com/office/powerpoint/2010/main" val="2243118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9362342" y="630302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tx2">
                    <a:lumMod val="20000"/>
                    <a:lumOff val="80000"/>
                  </a:schemeClr>
                </a:solidFill>
              </a:rPr>
              <a:pPr/>
              <a:t>39</a:t>
            </a:fld>
            <a:endParaRPr lang="en-US" sz="1800" dirty="0">
              <a:solidFill>
                <a:schemeClr val="tx2">
                  <a:lumMod val="20000"/>
                  <a:lumOff val="80000"/>
                </a:schemeClr>
              </a:solidFill>
            </a:endParaRPr>
          </a:p>
        </p:txBody>
      </p:sp>
      <p:sp>
        <p:nvSpPr>
          <p:cNvPr id="4" name="Rectangle 3"/>
          <p:cNvSpPr/>
          <p:nvPr/>
        </p:nvSpPr>
        <p:spPr>
          <a:xfrm>
            <a:off x="337458" y="2477480"/>
            <a:ext cx="11298538" cy="470898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dirty="0">
                <a:ln w="1905">
                  <a:solidFill>
                    <a:srgbClr val="002060"/>
                  </a:solidFill>
                </a:ln>
                <a:solidFill>
                  <a:schemeClr val="accent1">
                    <a:lumMod val="60000"/>
                    <a:lumOff val="40000"/>
                  </a:schemeClr>
                </a:solidFill>
                <a:effectLst>
                  <a:outerShdw blurRad="50800" dist="38100" dir="8100000" algn="tr" rotWithShape="0">
                    <a:prstClr val="black">
                      <a:alpha val="40000"/>
                    </a:prstClr>
                  </a:outerShdw>
                </a:effectLst>
                <a:latin typeface="Rockwell" pitchFamily="18" charset="0"/>
              </a:rPr>
              <a:t>t</a:t>
            </a:r>
            <a:r>
              <a:rPr lang="en-US" sz="6000" b="1" cap="none" spc="0" dirty="0" smtClean="0">
                <a:ln w="1905">
                  <a:solidFill>
                    <a:srgbClr val="002060"/>
                  </a:solidFill>
                </a:ln>
                <a:solidFill>
                  <a:schemeClr val="accent1">
                    <a:lumMod val="60000"/>
                    <a:lumOff val="40000"/>
                  </a:schemeClr>
                </a:solidFill>
                <a:effectLst>
                  <a:outerShdw blurRad="50800" dist="38100" dir="8100000" algn="tr" rotWithShape="0">
                    <a:prstClr val="black">
                      <a:alpha val="40000"/>
                    </a:prstClr>
                  </a:outerShdw>
                </a:effectLst>
                <a:latin typeface="Rockwell" pitchFamily="18" charset="0"/>
              </a:rPr>
              <a:t>aught the people according to </a:t>
            </a:r>
            <a:r>
              <a:rPr lang="en-US" sz="6000" b="1" cap="none" spc="0" dirty="0" smtClean="0">
                <a:ln w="1905">
                  <a:solidFill>
                    <a:srgbClr val="002060"/>
                  </a:solidFill>
                </a:ln>
                <a:solidFill>
                  <a:schemeClr val="accent5">
                    <a:lumMod val="40000"/>
                    <a:lumOff val="60000"/>
                  </a:schemeClr>
                </a:solidFill>
                <a:effectLst>
                  <a:outerShdw blurRad="50800" dist="38100" dir="8100000" algn="tr" rotWithShape="0">
                    <a:prstClr val="black">
                      <a:alpha val="40000"/>
                    </a:prstClr>
                  </a:outerShdw>
                </a:effectLst>
                <a:latin typeface="Rockwell" pitchFamily="18" charset="0"/>
              </a:rPr>
              <a:t>the Laws of Moses </a:t>
            </a:r>
            <a:r>
              <a:rPr lang="en-US" sz="6000" b="1" cap="none" spc="0" dirty="0" smtClean="0">
                <a:ln w="1905">
                  <a:solidFill>
                    <a:srgbClr val="002060"/>
                  </a:solidFill>
                </a:ln>
                <a:solidFill>
                  <a:schemeClr val="accent1">
                    <a:lumMod val="60000"/>
                    <a:lumOff val="40000"/>
                  </a:schemeClr>
                </a:solidFill>
                <a:effectLst>
                  <a:outerShdw blurRad="50800" dist="38100" dir="8100000" algn="tr" rotWithShape="0">
                    <a:prstClr val="black">
                      <a:alpha val="40000"/>
                    </a:prstClr>
                  </a:outerShdw>
                </a:effectLst>
                <a:latin typeface="Rockwell" pitchFamily="18" charset="0"/>
              </a:rPr>
              <a:t>as </a:t>
            </a:r>
            <a:br>
              <a:rPr lang="en-US" sz="6000" b="1" cap="none" spc="0" dirty="0" smtClean="0">
                <a:ln w="1905">
                  <a:solidFill>
                    <a:srgbClr val="002060"/>
                  </a:solidFill>
                </a:ln>
                <a:solidFill>
                  <a:schemeClr val="accent1">
                    <a:lumMod val="60000"/>
                    <a:lumOff val="40000"/>
                  </a:schemeClr>
                </a:solidFill>
                <a:effectLst>
                  <a:outerShdw blurRad="50800" dist="38100" dir="8100000" algn="tr" rotWithShape="0">
                    <a:prstClr val="black">
                      <a:alpha val="40000"/>
                    </a:prstClr>
                  </a:outerShdw>
                </a:effectLst>
                <a:latin typeface="Rockwell" pitchFamily="18" charset="0"/>
              </a:rPr>
            </a:br>
            <a:r>
              <a:rPr lang="en-US" sz="6000" b="1" cap="none" spc="0" dirty="0" smtClean="0">
                <a:ln w="1905">
                  <a:solidFill>
                    <a:srgbClr val="002060"/>
                  </a:solidFill>
                </a:ln>
                <a:solidFill>
                  <a:schemeClr val="accent1">
                    <a:lumMod val="60000"/>
                    <a:lumOff val="40000"/>
                  </a:schemeClr>
                </a:solidFill>
                <a:effectLst>
                  <a:outerShdw blurRad="50800" dist="38100" dir="8100000" algn="tr" rotWithShape="0">
                    <a:prstClr val="black">
                      <a:alpha val="40000"/>
                    </a:prstClr>
                  </a:outerShdw>
                </a:effectLst>
                <a:latin typeface="Rockwell" pitchFamily="18" charset="0"/>
              </a:rPr>
              <a:t>given by </a:t>
            </a:r>
            <a:r>
              <a:rPr lang="en-US" sz="6000" b="1" cap="none" spc="0" dirty="0" smtClean="0">
                <a:ln w="1905">
                  <a:solidFill>
                    <a:srgbClr val="002060"/>
                  </a:solidFill>
                </a:ln>
                <a:solidFill>
                  <a:schemeClr val="accent5">
                    <a:lumMod val="40000"/>
                    <a:lumOff val="60000"/>
                  </a:schemeClr>
                </a:solidFill>
                <a:effectLst>
                  <a:outerShdw blurRad="50800" dist="38100" dir="8100000" algn="tr" rotWithShape="0">
                    <a:prstClr val="black">
                      <a:alpha val="40000"/>
                    </a:prstClr>
                  </a:outerShdw>
                </a:effectLst>
                <a:latin typeface="Rockwell" pitchFamily="18" charset="0"/>
              </a:rPr>
              <a:t>Yahuah.</a:t>
            </a:r>
          </a:p>
          <a:p>
            <a:pPr algn="ctr"/>
            <a:r>
              <a:rPr lang="en-US" sz="4800" b="1" dirty="0" smtClean="0">
                <a:ln w="1905">
                  <a:solidFill>
                    <a:srgbClr val="002060"/>
                  </a:solidFill>
                </a:ln>
                <a:solidFill>
                  <a:schemeClr val="accent1">
                    <a:lumMod val="60000"/>
                    <a:lumOff val="40000"/>
                  </a:schemeClr>
                </a:solidFill>
                <a:effectLst>
                  <a:outerShdw blurRad="50800" dist="38100" dir="8100000" algn="tr" rotWithShape="0">
                    <a:prstClr val="black">
                      <a:alpha val="40000"/>
                    </a:prstClr>
                  </a:outerShdw>
                </a:effectLst>
                <a:latin typeface="Rockwell" pitchFamily="18" charset="0"/>
              </a:rPr>
              <a:t>That included the </a:t>
            </a:r>
            <a:r>
              <a:rPr lang="en-US" sz="4800" b="1" dirty="0">
                <a:ln w="1905">
                  <a:solidFill>
                    <a:srgbClr val="002060"/>
                  </a:solidFill>
                </a:ln>
                <a:solidFill>
                  <a:srgbClr val="00B0F0"/>
                </a:solidFill>
                <a:effectLst>
                  <a:outerShdw blurRad="50800" dist="38100" dir="8100000" algn="tr" rotWithShape="0">
                    <a:prstClr val="black">
                      <a:alpha val="40000"/>
                    </a:prstClr>
                  </a:outerShdw>
                </a:effectLst>
                <a:latin typeface="Rockwell" pitchFamily="18" charset="0"/>
              </a:rPr>
              <a:t>DAWN</a:t>
            </a:r>
            <a:r>
              <a:rPr lang="en-US" sz="4800" b="1" dirty="0" smtClean="0">
                <a:ln w="1905">
                  <a:solidFill>
                    <a:srgbClr val="002060"/>
                  </a:solidFill>
                </a:ln>
                <a:solidFill>
                  <a:schemeClr val="accent5">
                    <a:lumMod val="40000"/>
                    <a:lumOff val="60000"/>
                  </a:schemeClr>
                </a:solidFill>
                <a:effectLst>
                  <a:outerShdw blurRad="50800" dist="38100" dir="8100000" algn="tr" rotWithShape="0">
                    <a:prstClr val="black">
                      <a:alpha val="40000"/>
                    </a:prstClr>
                  </a:outerShdw>
                </a:effectLst>
                <a:latin typeface="Rockwell" pitchFamily="18" charset="0"/>
              </a:rPr>
              <a:t> day-start!</a:t>
            </a:r>
            <a:endParaRPr lang="en-US" sz="5400" b="1" dirty="0">
              <a:ln w="1905">
                <a:solidFill>
                  <a:srgbClr val="002060"/>
                </a:solidFill>
              </a:ln>
              <a:solidFill>
                <a:schemeClr val="accent5">
                  <a:lumMod val="40000"/>
                  <a:lumOff val="60000"/>
                </a:schemeClr>
              </a:solidFill>
              <a:effectLst>
                <a:outerShdw blurRad="50800" dist="38100" dir="8100000" algn="tr" rotWithShape="0">
                  <a:prstClr val="black">
                    <a:alpha val="40000"/>
                  </a:prstClr>
                </a:outerShdw>
              </a:effectLst>
              <a:latin typeface="Rockwell" pitchFamily="18" charset="0"/>
            </a:endParaRPr>
          </a:p>
          <a:p>
            <a:pPr algn="ctr"/>
            <a:endParaRPr lang="en-US" sz="7200" b="1" dirty="0">
              <a:ln w="1905"/>
              <a:gradFill flip="none" rotWithShape="1">
                <a:gsLst>
                  <a:gs pos="34000">
                    <a:schemeClr val="accent6">
                      <a:lumMod val="75000"/>
                    </a:schemeClr>
                  </a:gs>
                  <a:gs pos="53000">
                    <a:schemeClr val="accent1">
                      <a:tint val="44500"/>
                      <a:satMod val="160000"/>
                    </a:schemeClr>
                  </a:gs>
                  <a:gs pos="73000">
                    <a:srgbClr val="860000"/>
                  </a:gs>
                </a:gsLst>
                <a:lin ang="2700000" scaled="1"/>
                <a:tileRect/>
              </a:gradFill>
              <a:effectLst>
                <a:innerShdw blurRad="69850" dist="43180" dir="5400000">
                  <a:srgbClr val="000000">
                    <a:alpha val="65000"/>
                  </a:srgbClr>
                </a:innerShdw>
              </a:effectLst>
              <a:latin typeface="Cooper Black" pitchFamily="18" charset="0"/>
            </a:endParaRPr>
          </a:p>
        </p:txBody>
      </p:sp>
    </p:spTree>
    <p:extLst>
      <p:ext uri="{BB962C8B-B14F-4D97-AF65-F5344CB8AC3E}">
        <p14:creationId xmlns:p14="http://schemas.microsoft.com/office/powerpoint/2010/main" val="2237774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thekatzes.com/galleries/israel/images/11_22%20Demascus%20Gate%20-%20Old%20City%20-%20Jerusale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3920" y="1520293"/>
            <a:ext cx="6568086" cy="4926064"/>
          </a:xfrm>
          <a:prstGeom prst="roundRect">
            <a:avLst>
              <a:gd name="adj" fmla="val 6024"/>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Title 1"/>
          <p:cNvSpPr>
            <a:spLocks noGrp="1"/>
          </p:cNvSpPr>
          <p:nvPr>
            <p:ph type="ctrTitle"/>
          </p:nvPr>
        </p:nvSpPr>
        <p:spPr>
          <a:xfrm>
            <a:off x="751840" y="128558"/>
            <a:ext cx="12456160" cy="5855681"/>
          </a:xfrm>
        </p:spPr>
        <p:txBody>
          <a:bodyPr>
            <a:normAutofit/>
            <a:scene3d>
              <a:camera prst="orthographicFront"/>
              <a:lightRig rig="threePt" dir="t"/>
            </a:scene3d>
            <a:sp3d extrusionH="57150">
              <a:bevelT w="82550" h="38100" prst="coolSlant"/>
            </a:sp3d>
          </a:bodyPr>
          <a:lstStyle/>
          <a:p>
            <a:pPr algn="ctr"/>
            <a:r>
              <a:rPr lang="en-CA" dirty="0" smtClean="0">
                <a:ln w="19050">
                  <a:solidFill>
                    <a:srgbClr val="00CCFF"/>
                  </a:solidFill>
                </a:ln>
                <a:solidFill>
                  <a:srgbClr val="FF0066"/>
                </a:solidFill>
                <a:effectLst>
                  <a:glow rad="88900">
                    <a:schemeClr val="tx2">
                      <a:lumMod val="20000"/>
                      <a:lumOff val="80000"/>
                      <a:alpha val="88000"/>
                    </a:schemeClr>
                  </a:glow>
                  <a:outerShdw blurRad="469900" dist="342900" dir="5400000" sy="-20000" rotWithShape="0">
                    <a:prstClr val="black">
                      <a:alpha val="66000"/>
                    </a:prstClr>
                  </a:outerShdw>
                </a:effectLst>
                <a:latin typeface="Comic Sans MS" panose="030F0702030302020204" pitchFamily="66" charset="0"/>
              </a:rPr>
              <a:t>Nehemiah’s Command</a:t>
            </a:r>
            <a:r>
              <a:rPr lang="en-CA" dirty="0" smtClean="0">
                <a:ln w="19050">
                  <a:solidFill>
                    <a:srgbClr val="00CCFF"/>
                  </a:solidFill>
                </a:ln>
                <a:solidFill>
                  <a:srgbClr val="00FF99"/>
                </a:solidFill>
                <a:effectLst>
                  <a:glow rad="88900">
                    <a:schemeClr val="tx2">
                      <a:lumMod val="20000"/>
                      <a:lumOff val="80000"/>
                      <a:alpha val="88000"/>
                    </a:schemeClr>
                  </a:glow>
                  <a:outerShdw blurRad="469900" dist="342900" dir="5400000" sy="-20000" rotWithShape="0">
                    <a:prstClr val="black">
                      <a:alpha val="66000"/>
                    </a:prstClr>
                  </a:outerShdw>
                </a:effectLst>
                <a:latin typeface="Comic Sans MS" panose="030F0702030302020204" pitchFamily="66" charset="0"/>
              </a:rPr>
              <a:t>      </a:t>
            </a:r>
            <a:r>
              <a:rPr lang="en-CA" dirty="0" smtClean="0">
                <a:ln w="19050">
                  <a:solidFill>
                    <a:srgbClr val="00CCFF"/>
                  </a:solidFill>
                </a:ln>
                <a:solidFill>
                  <a:srgbClr val="00FF99"/>
                </a:solidFill>
                <a:latin typeface="Comic Sans MS" panose="030F0702030302020204" pitchFamily="66" charset="0"/>
              </a:rPr>
              <a:t/>
            </a:r>
            <a:br>
              <a:rPr lang="en-CA" dirty="0" smtClean="0">
                <a:ln w="19050">
                  <a:solidFill>
                    <a:srgbClr val="00CCFF"/>
                  </a:solidFill>
                </a:ln>
                <a:solidFill>
                  <a:srgbClr val="00FF99"/>
                </a:solidFill>
                <a:latin typeface="Comic Sans MS" panose="030F0702030302020204" pitchFamily="66" charset="0"/>
              </a:rPr>
            </a:br>
            <a:r>
              <a:rPr lang="en-CA" dirty="0" smtClean="0">
                <a:ln w="19050">
                  <a:solidFill>
                    <a:srgbClr val="00CCFF"/>
                  </a:solidFill>
                </a:ln>
                <a:solidFill>
                  <a:srgbClr val="00FF99"/>
                </a:solidFill>
                <a:latin typeface="Comic Sans MS" panose="030F0702030302020204" pitchFamily="66" charset="0"/>
              </a:rPr>
              <a:t>						</a:t>
            </a:r>
            <a:r>
              <a:rPr lang="en-CA" sz="8000" dirty="0" smtClean="0">
                <a:ln w="19050">
                  <a:solidFill>
                    <a:srgbClr val="00CCFF"/>
                  </a:solidFill>
                </a:ln>
                <a:solidFill>
                  <a:srgbClr val="00FF99"/>
                </a:solidFill>
                <a:effectLst>
                  <a:glow rad="76200">
                    <a:schemeClr val="accent1">
                      <a:lumMod val="40000"/>
                      <a:lumOff val="60000"/>
                    </a:schemeClr>
                  </a:glow>
                  <a:outerShdw blurRad="469900" dist="342900" dir="5400000" sy="-20000" rotWithShape="0">
                    <a:prstClr val="black">
                      <a:alpha val="66000"/>
                    </a:prstClr>
                  </a:outerShdw>
                </a:effectLst>
                <a:latin typeface="Comic Sans MS" panose="030F0702030302020204" pitchFamily="66" charset="0"/>
              </a:rPr>
              <a:t>Closes </a:t>
            </a:r>
            <a:br>
              <a:rPr lang="en-CA" sz="8000" dirty="0" smtClean="0">
                <a:ln w="19050">
                  <a:solidFill>
                    <a:srgbClr val="00CCFF"/>
                  </a:solidFill>
                </a:ln>
                <a:solidFill>
                  <a:srgbClr val="00FF99"/>
                </a:solidFill>
                <a:effectLst>
                  <a:glow rad="76200">
                    <a:schemeClr val="accent1">
                      <a:lumMod val="40000"/>
                      <a:lumOff val="60000"/>
                    </a:schemeClr>
                  </a:glow>
                  <a:outerShdw blurRad="469900" dist="342900" dir="5400000" sy="-20000" rotWithShape="0">
                    <a:prstClr val="black">
                      <a:alpha val="66000"/>
                    </a:prstClr>
                  </a:outerShdw>
                </a:effectLst>
                <a:latin typeface="Comic Sans MS" panose="030F0702030302020204" pitchFamily="66" charset="0"/>
              </a:rPr>
            </a:br>
            <a:r>
              <a:rPr lang="en-CA" sz="8000" dirty="0" smtClean="0">
                <a:ln w="19050">
                  <a:solidFill>
                    <a:srgbClr val="00CCFF"/>
                  </a:solidFill>
                </a:ln>
                <a:solidFill>
                  <a:srgbClr val="00FF99"/>
                </a:solidFill>
                <a:effectLst>
                  <a:glow rad="76200">
                    <a:schemeClr val="accent1">
                      <a:lumMod val="40000"/>
                      <a:lumOff val="60000"/>
                    </a:schemeClr>
                  </a:glow>
                  <a:outerShdw blurRad="469900" dist="342900" dir="5400000" sy="-20000" rotWithShape="0">
                    <a:prstClr val="black">
                      <a:alpha val="66000"/>
                    </a:prstClr>
                  </a:outerShdw>
                </a:effectLst>
                <a:latin typeface="Comic Sans MS" panose="030F0702030302020204" pitchFamily="66" charset="0"/>
              </a:rPr>
              <a:t>						the </a:t>
            </a:r>
            <a:br>
              <a:rPr lang="en-CA" sz="8000" dirty="0" smtClean="0">
                <a:ln w="19050">
                  <a:solidFill>
                    <a:srgbClr val="00CCFF"/>
                  </a:solidFill>
                </a:ln>
                <a:solidFill>
                  <a:srgbClr val="00FF99"/>
                </a:solidFill>
                <a:effectLst>
                  <a:glow rad="76200">
                    <a:schemeClr val="accent1">
                      <a:lumMod val="40000"/>
                      <a:lumOff val="60000"/>
                    </a:schemeClr>
                  </a:glow>
                  <a:outerShdw blurRad="469900" dist="342900" dir="5400000" sy="-20000" rotWithShape="0">
                    <a:prstClr val="black">
                      <a:alpha val="66000"/>
                    </a:prstClr>
                  </a:outerShdw>
                </a:effectLst>
                <a:latin typeface="Comic Sans MS" panose="030F0702030302020204" pitchFamily="66" charset="0"/>
              </a:rPr>
            </a:br>
            <a:r>
              <a:rPr lang="en-CA" sz="8000" dirty="0" smtClean="0">
                <a:ln w="19050">
                  <a:solidFill>
                    <a:srgbClr val="00CCFF"/>
                  </a:solidFill>
                </a:ln>
                <a:solidFill>
                  <a:srgbClr val="00FF99"/>
                </a:solidFill>
                <a:effectLst>
                  <a:glow rad="76200">
                    <a:schemeClr val="accent1">
                      <a:lumMod val="40000"/>
                      <a:lumOff val="60000"/>
                    </a:schemeClr>
                  </a:glow>
                  <a:outerShdw blurRad="469900" dist="342900" dir="5400000" sy="-20000" rotWithShape="0">
                    <a:prstClr val="black">
                      <a:alpha val="66000"/>
                    </a:prstClr>
                  </a:outerShdw>
                </a:effectLst>
                <a:latin typeface="Comic Sans MS" panose="030F0702030302020204" pitchFamily="66" charset="0"/>
              </a:rPr>
              <a:t>						Gate</a:t>
            </a:r>
            <a:endParaRPr lang="en-CA" sz="8000" dirty="0">
              <a:ln w="19050">
                <a:solidFill>
                  <a:srgbClr val="00CCFF"/>
                </a:solidFill>
              </a:ln>
              <a:solidFill>
                <a:srgbClr val="00FF99"/>
              </a:solidFill>
              <a:effectLst>
                <a:glow rad="76200">
                  <a:schemeClr val="accent1">
                    <a:lumMod val="40000"/>
                    <a:lumOff val="60000"/>
                  </a:schemeClr>
                </a:glow>
                <a:outerShdw blurRad="469900" dist="342900" dir="5400000" sy="-20000" rotWithShape="0">
                  <a:prstClr val="black">
                    <a:alpha val="66000"/>
                  </a:prstClr>
                </a:outerShdw>
              </a:effectLst>
              <a:latin typeface="Comic Sans MS" panose="030F0702030302020204" pitchFamily="66" charset="0"/>
            </a:endParaRPr>
          </a:p>
        </p:txBody>
      </p:sp>
      <p:sp>
        <p:nvSpPr>
          <p:cNvPr id="5" name="Snip Diagonal Corner Rectangle 4"/>
          <p:cNvSpPr/>
          <p:nvPr/>
        </p:nvSpPr>
        <p:spPr>
          <a:xfrm>
            <a:off x="8167906" y="5106235"/>
            <a:ext cx="3216050" cy="1572098"/>
          </a:xfrm>
          <a:prstGeom prst="snip2DiagRect">
            <a:avLst/>
          </a:prstGeom>
          <a:solidFill>
            <a:schemeClr val="accent6">
              <a:lumMod val="60000"/>
              <a:lumOff val="40000"/>
            </a:schemeClr>
          </a:solidFill>
          <a:ln w="38100">
            <a:solidFill>
              <a:schemeClr val="accent6">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smtClean="0">
                <a:ln>
                  <a:solidFill>
                    <a:srgbClr val="B95B03"/>
                  </a:solidFill>
                </a:ln>
                <a:solidFill>
                  <a:srgbClr val="00CCFF"/>
                </a:solidFill>
                <a:effectLst>
                  <a:glow rad="165100">
                    <a:schemeClr val="accent1">
                      <a:lumMod val="20000"/>
                      <a:lumOff val="80000"/>
                    </a:schemeClr>
                  </a:glow>
                </a:effectLst>
                <a:latin typeface="Arial Rounded MT Bold" pitchFamily="34" charset="0"/>
              </a:rPr>
              <a:t>On - Sunset </a:t>
            </a:r>
            <a:br>
              <a:rPr lang="en-CA" sz="3200" b="1" dirty="0" smtClean="0">
                <a:ln>
                  <a:solidFill>
                    <a:srgbClr val="B95B03"/>
                  </a:solidFill>
                </a:ln>
                <a:solidFill>
                  <a:srgbClr val="00CCFF"/>
                </a:solidFill>
                <a:effectLst>
                  <a:glow rad="165100">
                    <a:schemeClr val="accent1">
                      <a:lumMod val="20000"/>
                      <a:lumOff val="80000"/>
                    </a:schemeClr>
                  </a:glow>
                </a:effectLst>
                <a:latin typeface="Arial Rounded MT Bold" pitchFamily="34" charset="0"/>
              </a:rPr>
            </a:br>
            <a:r>
              <a:rPr lang="en-CA" sz="3200" b="1" dirty="0" smtClean="0">
                <a:ln>
                  <a:solidFill>
                    <a:srgbClr val="B95B03"/>
                  </a:solidFill>
                </a:ln>
                <a:solidFill>
                  <a:srgbClr val="00CCFF"/>
                </a:solidFill>
                <a:effectLst>
                  <a:glow rad="165100">
                    <a:schemeClr val="accent1">
                      <a:lumMod val="20000"/>
                      <a:lumOff val="80000"/>
                    </a:schemeClr>
                  </a:glow>
                </a:effectLst>
                <a:latin typeface="Arial Rounded MT Bold" pitchFamily="34" charset="0"/>
              </a:rPr>
              <a:t>to Sunset Sabbaths!</a:t>
            </a:r>
            <a:endParaRPr lang="en-CA" sz="3200" b="1" dirty="0">
              <a:ln>
                <a:solidFill>
                  <a:srgbClr val="B95B03"/>
                </a:solidFill>
              </a:ln>
              <a:solidFill>
                <a:srgbClr val="00CCFF"/>
              </a:solidFill>
              <a:effectLst>
                <a:glow rad="165100">
                  <a:schemeClr val="accent1">
                    <a:lumMod val="20000"/>
                    <a:lumOff val="80000"/>
                  </a:schemeClr>
                </a:glow>
              </a:effectLst>
              <a:latin typeface="Arial Rounded MT Bold" pitchFamily="34" charset="0"/>
            </a:endParaRPr>
          </a:p>
        </p:txBody>
      </p:sp>
      <p:sp>
        <p:nvSpPr>
          <p:cNvPr id="3" name="Rectangle 2"/>
          <p:cNvSpPr/>
          <p:nvPr/>
        </p:nvSpPr>
        <p:spPr>
          <a:xfrm rot="20823913">
            <a:off x="1002892" y="1760632"/>
            <a:ext cx="2297424" cy="132343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Ravie" pitchFamily="82" charset="0"/>
              </a:rPr>
              <a:t>NO!</a:t>
            </a:r>
            <a:endParaRPr lang="en-US" sz="8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Ravie" pitchFamily="82" charset="0"/>
            </a:endParaRPr>
          </a:p>
        </p:txBody>
      </p:sp>
      <p:sp>
        <p:nvSpPr>
          <p:cNvPr id="6" name="Slide Number Placeholder 4"/>
          <p:cNvSpPr>
            <a:spLocks noGrp="1"/>
          </p:cNvSpPr>
          <p:nvPr>
            <p:ph type="sldNum" sz="quarter" idx="12"/>
          </p:nvPr>
        </p:nvSpPr>
        <p:spPr>
          <a:xfrm>
            <a:off x="9339192" y="6409522"/>
            <a:ext cx="2743200" cy="365125"/>
          </a:xfrm>
        </p:spPr>
        <p:txBody>
          <a:bodyPr/>
          <a:lstStyle/>
          <a:p>
            <a:fld id="{6D22F896-40B5-4ADD-8801-0D06FADFA095}" type="slidenum">
              <a:rPr lang="en-US" sz="1800" smtClean="0"/>
              <a:t>4</a:t>
            </a:fld>
            <a:endParaRPr lang="en-US" sz="1800" dirty="0"/>
          </a:p>
        </p:txBody>
      </p:sp>
    </p:spTree>
    <p:extLst>
      <p:ext uri="{BB962C8B-B14F-4D97-AF65-F5344CB8AC3E}">
        <p14:creationId xmlns:p14="http://schemas.microsoft.com/office/powerpoint/2010/main" val="46212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2500"/>
                                        <p:tgtEl>
                                          <p:spTgt spid="2"/>
                                        </p:tgtEl>
                                      </p:cBhvr>
                                    </p:animEffect>
                                  </p:childTnLst>
                                </p:cTn>
                              </p:par>
                            </p:childTnLst>
                          </p:cTn>
                        </p:par>
                        <p:par>
                          <p:cTn id="25" fill="hold">
                            <p:stCondLst>
                              <p:cond delay="4500"/>
                            </p:stCondLst>
                            <p:childTnLst>
                              <p:par>
                                <p:cTn id="26" presetID="22" presetClass="entr" presetSubtype="1" fill="hold"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9362342" y="648558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tx2">
                    <a:lumMod val="20000"/>
                    <a:lumOff val="80000"/>
                  </a:schemeClr>
                </a:solidFill>
              </a:rPr>
              <a:pPr/>
              <a:t>40</a:t>
            </a:fld>
            <a:endParaRPr lang="en-US" sz="1800" dirty="0">
              <a:solidFill>
                <a:schemeClr val="tx2">
                  <a:lumMod val="20000"/>
                  <a:lumOff val="80000"/>
                </a:schemeClr>
              </a:solidFill>
            </a:endParaRPr>
          </a:p>
        </p:txBody>
      </p:sp>
      <p:sp>
        <p:nvSpPr>
          <p:cNvPr id="4" name="Rectangle 3"/>
          <p:cNvSpPr/>
          <p:nvPr/>
        </p:nvSpPr>
        <p:spPr>
          <a:xfrm>
            <a:off x="325625" y="407099"/>
            <a:ext cx="7104512" cy="1569660"/>
          </a:xfrm>
          <a:prstGeom prst="rect">
            <a:avLst/>
          </a:prstGeom>
          <a:noFill/>
        </p:spPr>
        <p:txBody>
          <a:bodyPr wrap="square" lIns="91440" tIns="45720" rIns="91440" bIns="45720">
            <a:spAutoFit/>
          </a:bodyPr>
          <a:lstStyle/>
          <a:p>
            <a:pPr>
              <a:lnSpc>
                <a:spcPct val="150000"/>
              </a:lnSpc>
            </a:pPr>
            <a:r>
              <a:rPr lang="en-US" sz="2400" b="1" dirty="0" err="1" smtClean="0">
                <a:ln w="1905">
                  <a:solidFill>
                    <a:srgbClr val="002060"/>
                  </a:solidFill>
                </a:ln>
                <a:solidFill>
                  <a:srgbClr val="0070C0"/>
                </a:solidFill>
                <a:effectLst>
                  <a:glow rad="127000">
                    <a:schemeClr val="tx2"/>
                  </a:glow>
                  <a:innerShdw blurRad="69850" dist="43180" dir="5400000">
                    <a:srgbClr val="000000">
                      <a:alpha val="65000"/>
                    </a:srgbClr>
                  </a:innerShdw>
                </a:effectLst>
                <a:latin typeface="Arial Rounded MT Bold" pitchFamily="34" charset="0"/>
              </a:rPr>
              <a:t>Neh</a:t>
            </a:r>
            <a:r>
              <a:rPr lang="en-US" sz="2400" b="1" dirty="0" smtClean="0">
                <a:ln w="1905">
                  <a:solidFill>
                    <a:srgbClr val="002060"/>
                  </a:solidFill>
                </a:ln>
                <a:solidFill>
                  <a:srgbClr val="0070C0"/>
                </a:solidFill>
                <a:effectLst>
                  <a:glow rad="127000">
                    <a:schemeClr val="tx2"/>
                  </a:glow>
                  <a:innerShdw blurRad="69850" dist="43180" dir="5400000">
                    <a:srgbClr val="000000">
                      <a:alpha val="65000"/>
                    </a:srgbClr>
                  </a:innerShdw>
                </a:effectLst>
                <a:latin typeface="Arial Rounded MT Bold" pitchFamily="34" charset="0"/>
              </a:rPr>
              <a:t> 8:8-9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So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they read in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73000"/>
                    </a:srgbClr>
                  </a:glow>
                  <a:innerShdw blurRad="69850" dist="43180" dir="5400000">
                    <a:srgbClr val="000000">
                      <a:alpha val="65000"/>
                    </a:srgbClr>
                  </a:innerShdw>
                </a:effectLst>
                <a:latin typeface="Comic Sans MS" pitchFamily="66" charset="0"/>
              </a:rPr>
              <a:t>the book in the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73000"/>
                    </a:srgbClr>
                  </a:glow>
                  <a:innerShdw blurRad="69850" dist="43180" dir="5400000">
                    <a:srgbClr val="000000">
                      <a:alpha val="65000"/>
                    </a:srgbClr>
                  </a:innerShdw>
                </a:effectLst>
                <a:latin typeface="Comic Sans MS" pitchFamily="66" charset="0"/>
              </a:rPr>
              <a:t/>
            </a:r>
            <a:b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73000"/>
                    </a:srgbClr>
                  </a:glow>
                  <a:innerShdw blurRad="69850" dist="43180" dir="5400000">
                    <a:srgbClr val="000000">
                      <a:alpha val="65000"/>
                    </a:srgbClr>
                  </a:innerShdw>
                </a:effectLst>
                <a:latin typeface="Comic Sans MS" pitchFamily="66" charset="0"/>
              </a:rPr>
            </a:b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73000"/>
                    </a:srgbClr>
                  </a:glow>
                  <a:innerShdw blurRad="69850" dist="43180" dir="5400000">
                    <a:srgbClr val="000000">
                      <a:alpha val="65000"/>
                    </a:srgbClr>
                  </a:innerShdw>
                </a:effectLst>
                <a:latin typeface="Comic Sans MS" pitchFamily="66" charset="0"/>
              </a:rPr>
              <a:t>law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73000"/>
                    </a:srgbClr>
                  </a:glow>
                  <a:innerShdw blurRad="69850" dist="43180" dir="5400000">
                    <a:srgbClr val="000000">
                      <a:alpha val="65000"/>
                    </a:srgbClr>
                  </a:innerShdw>
                </a:effectLst>
                <a:latin typeface="Comic Sans MS" pitchFamily="66" charset="0"/>
              </a:rPr>
              <a:t>of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73000"/>
                    </a:srgbClr>
                  </a:glow>
                  <a:innerShdw blurRad="69850" dist="43180" dir="5400000">
                    <a:srgbClr val="000000">
                      <a:alpha val="65000"/>
                    </a:srgbClr>
                  </a:innerShdw>
                </a:effectLst>
                <a:latin typeface="Comic Sans MS" pitchFamily="66" charset="0"/>
              </a:rPr>
              <a:t>Yahuah</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distinctly, and gave the sense, and caused them to understand the reading</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a:t>
            </a:r>
            <a:endPar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endParaRPr>
          </a:p>
        </p:txBody>
      </p:sp>
      <p:sp>
        <p:nvSpPr>
          <p:cNvPr id="5" name="Rectangle 4"/>
          <p:cNvSpPr/>
          <p:nvPr/>
        </p:nvSpPr>
        <p:spPr>
          <a:xfrm>
            <a:off x="325625" y="2051040"/>
            <a:ext cx="7381457" cy="2492990"/>
          </a:xfrm>
          <a:prstGeom prst="rect">
            <a:avLst/>
          </a:prstGeom>
          <a:noFill/>
        </p:spPr>
        <p:txBody>
          <a:bodyPr wrap="square" lIns="91440" tIns="45720" rIns="91440" bIns="45720">
            <a:spAutoFit/>
          </a:bodyPr>
          <a:lstStyle/>
          <a:p>
            <a:pPr>
              <a:lnSpc>
                <a:spcPct val="150000"/>
              </a:lnSpc>
            </a:pPr>
            <a:r>
              <a:rPr lang="en-US" sz="2400" b="1" dirty="0" smtClean="0">
                <a:ln w="1905">
                  <a:solidFill>
                    <a:srgbClr val="002060"/>
                  </a:solidFill>
                </a:ln>
                <a:solidFill>
                  <a:srgbClr val="0070C0"/>
                </a:solidFill>
                <a:effectLst>
                  <a:glow rad="127000">
                    <a:schemeClr val="tx2"/>
                  </a:glow>
                  <a:innerShdw blurRad="69850" dist="43180" dir="5400000">
                    <a:srgbClr val="000000">
                      <a:alpha val="65000"/>
                    </a:srgbClr>
                  </a:innerShdw>
                </a:effectLst>
                <a:latin typeface="Comic Sans MS" pitchFamily="66" charset="0"/>
              </a:rPr>
              <a:t>9</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  </a:t>
            </a: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And Nehemiah … and </a:t>
            </a:r>
            <a:r>
              <a:rPr lang="en-US" sz="2000" b="1" dirty="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Ezra the priest the scribe, </a:t>
            </a: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
            </a:r>
            <a:b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b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and </a:t>
            </a:r>
            <a:r>
              <a:rPr lang="en-US" sz="2000" b="1" dirty="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the Levites that taught the people, said unto all </a:t>
            </a: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
            </a:r>
            <a:b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b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the </a:t>
            </a:r>
            <a:r>
              <a:rPr lang="en-US" sz="2000" b="1" dirty="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people, </a:t>
            </a: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This </a:t>
            </a:r>
            <a:r>
              <a:rPr lang="en-US" sz="2000" b="1" dirty="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day is holy unto </a:t>
            </a: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Yahuah your Elohim; </a:t>
            </a:r>
            <a:b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b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mourn </a:t>
            </a:r>
            <a:r>
              <a:rPr lang="en-US" sz="2000" b="1" dirty="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not, nor weep</a:t>
            </a: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  For </a:t>
            </a:r>
            <a:r>
              <a:rPr lang="en-US" sz="2000" b="1" dirty="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all the people wept, </a:t>
            </a: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
            </a:r>
            <a:b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b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when </a:t>
            </a:r>
            <a:r>
              <a:rPr lang="en-US" sz="2000" b="1" dirty="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they heard the words of the law</a:t>
            </a:r>
            <a:r>
              <a:rPr lang="en-US" sz="2000" b="1" dirty="0" smtClean="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rPr>
              <a:t>.</a:t>
            </a:r>
            <a:endParaRPr lang="en-US" sz="2000" b="1" dirty="0">
              <a:ln w="1905">
                <a:solidFill>
                  <a:srgbClr val="002060"/>
                </a:solidFill>
              </a:ln>
              <a:solidFill>
                <a:srgbClr val="00B0F0"/>
              </a:solidFill>
              <a:effectLst>
                <a:glow rad="127000">
                  <a:schemeClr val="tx2"/>
                </a:glow>
                <a:innerShdw blurRad="69850" dist="43180" dir="5400000">
                  <a:srgbClr val="000000">
                    <a:alpha val="65000"/>
                  </a:srgbClr>
                </a:innerShdw>
              </a:effectLst>
              <a:latin typeface="Comic Sans MS" pitchFamily="66" charset="0"/>
            </a:endParaRPr>
          </a:p>
        </p:txBody>
      </p:sp>
      <p:sp>
        <p:nvSpPr>
          <p:cNvPr id="6" name="Rectangle 5"/>
          <p:cNvSpPr/>
          <p:nvPr/>
        </p:nvSpPr>
        <p:spPr>
          <a:xfrm>
            <a:off x="195944" y="4806289"/>
            <a:ext cx="11854543" cy="1046440"/>
          </a:xfrm>
          <a:prstGeom prst="rect">
            <a:avLst/>
          </a:prstGeom>
          <a:noFill/>
        </p:spPr>
        <p:txBody>
          <a:bodyPr wrap="square" lIns="91440" tIns="45720" rIns="91440" bIns="45720">
            <a:spAutoFit/>
          </a:bodyPr>
          <a:lstStyle/>
          <a:p>
            <a:r>
              <a:rPr lang="en-US" sz="2400" b="1" dirty="0" err="1" smtClean="0">
                <a:ln w="1905">
                  <a:solidFill>
                    <a:srgbClr val="002060"/>
                  </a:solidFill>
                </a:ln>
                <a:solidFill>
                  <a:srgbClr val="0070C0"/>
                </a:solidFill>
                <a:effectLst>
                  <a:glow rad="127000">
                    <a:schemeClr val="tx2"/>
                  </a:glow>
                  <a:innerShdw blurRad="69850" dist="43180" dir="5400000">
                    <a:srgbClr val="000000">
                      <a:alpha val="65000"/>
                    </a:srgbClr>
                  </a:innerShdw>
                </a:effectLst>
                <a:latin typeface="Arial Rounded MT Bold" pitchFamily="34" charset="0"/>
              </a:rPr>
              <a:t>Neh</a:t>
            </a:r>
            <a:r>
              <a:rPr lang="en-US" sz="2400" b="1" dirty="0" smtClean="0">
                <a:ln w="1905">
                  <a:solidFill>
                    <a:srgbClr val="002060"/>
                  </a:solidFill>
                </a:ln>
                <a:solidFill>
                  <a:srgbClr val="0070C0"/>
                </a:solidFill>
                <a:effectLst>
                  <a:glow rad="127000">
                    <a:schemeClr val="tx2"/>
                  </a:glow>
                  <a:innerShdw blurRad="69850" dist="43180" dir="5400000">
                    <a:srgbClr val="000000">
                      <a:alpha val="65000"/>
                    </a:srgbClr>
                  </a:innerShdw>
                </a:effectLst>
                <a:latin typeface="Arial Rounded MT Bold" pitchFamily="34" charset="0"/>
              </a:rPr>
              <a:t> 8:14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And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they found written in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90000"/>
                    </a:srgbClr>
                  </a:glow>
                  <a:innerShdw blurRad="69850" dist="43180" dir="5400000">
                    <a:srgbClr val="000000">
                      <a:alpha val="65000"/>
                    </a:srgbClr>
                  </a:innerShdw>
                </a:effectLst>
                <a:latin typeface="Comic Sans MS" pitchFamily="66" charset="0"/>
              </a:rPr>
              <a:t>the law which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90000"/>
                    </a:srgbClr>
                  </a:glow>
                  <a:innerShdw blurRad="69850" dist="43180" dir="5400000">
                    <a:srgbClr val="000000">
                      <a:alpha val="65000"/>
                    </a:srgbClr>
                  </a:innerShdw>
                </a:effectLst>
                <a:latin typeface="Comic Sans MS" pitchFamily="66" charset="0"/>
              </a:rPr>
              <a:t>Yahuah had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90000"/>
                    </a:srgbClr>
                  </a:glow>
                  <a:innerShdw blurRad="69850" dist="43180" dir="5400000">
                    <a:srgbClr val="000000">
                      <a:alpha val="65000"/>
                    </a:srgbClr>
                  </a:innerShdw>
                </a:effectLst>
                <a:latin typeface="Comic Sans MS" pitchFamily="66" charset="0"/>
              </a:rPr>
              <a:t>commanded by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90000"/>
                    </a:srgbClr>
                  </a:glow>
                  <a:innerShdw blurRad="69850" dist="43180" dir="5400000">
                    <a:srgbClr val="000000">
                      <a:alpha val="65000"/>
                    </a:srgbClr>
                  </a:innerShdw>
                </a:effectLst>
                <a:latin typeface="Comic Sans MS" pitchFamily="66" charset="0"/>
              </a:rPr>
              <a:t>Moses … </a:t>
            </a:r>
            <a:endPar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90000"/>
                  </a:srgbClr>
                </a:glow>
                <a:innerShdw blurRad="69850" dist="43180" dir="5400000">
                  <a:srgbClr val="000000">
                    <a:alpha val="65000"/>
                  </a:srgbClr>
                </a:innerShdw>
              </a:effectLst>
              <a:latin typeface="Comic Sans MS" pitchFamily="66" charset="0"/>
            </a:endParaRPr>
          </a:p>
          <a:p>
            <a:endParaRPr lang="en-US" sz="14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Arial Rounded MT Bold" pitchFamily="34" charset="0"/>
            </a:endParaRPr>
          </a:p>
          <a:p>
            <a:r>
              <a:rPr lang="en-US" sz="2400" b="1" dirty="0" err="1">
                <a:ln w="1905">
                  <a:solidFill>
                    <a:srgbClr val="002060"/>
                  </a:solidFill>
                </a:ln>
                <a:solidFill>
                  <a:srgbClr val="0070C0"/>
                </a:solidFill>
                <a:effectLst>
                  <a:glow rad="127000">
                    <a:schemeClr val="tx2"/>
                  </a:glow>
                  <a:innerShdw blurRad="69850" dist="43180" dir="5400000">
                    <a:srgbClr val="000000">
                      <a:alpha val="65000"/>
                    </a:srgbClr>
                  </a:innerShdw>
                </a:effectLst>
                <a:latin typeface="Arial Rounded MT Bold" pitchFamily="34" charset="0"/>
              </a:rPr>
              <a:t>Neh</a:t>
            </a:r>
            <a:r>
              <a:rPr lang="en-US" sz="2400" b="1" dirty="0">
                <a:ln w="1905">
                  <a:solidFill>
                    <a:srgbClr val="002060"/>
                  </a:solidFill>
                </a:ln>
                <a:solidFill>
                  <a:srgbClr val="0070C0"/>
                </a:solidFill>
                <a:effectLst>
                  <a:glow rad="127000">
                    <a:schemeClr val="tx2"/>
                  </a:glow>
                  <a:innerShdw blurRad="69850" dist="43180" dir="5400000">
                    <a:srgbClr val="000000">
                      <a:alpha val="65000"/>
                    </a:srgbClr>
                  </a:innerShdw>
                </a:effectLst>
                <a:latin typeface="Arial Rounded MT Bold" pitchFamily="34" charset="0"/>
              </a:rPr>
              <a:t> </a:t>
            </a:r>
            <a:r>
              <a:rPr lang="en-US" sz="2400" b="1" dirty="0" smtClean="0">
                <a:ln w="1905">
                  <a:solidFill>
                    <a:srgbClr val="002060"/>
                  </a:solidFill>
                </a:ln>
                <a:solidFill>
                  <a:srgbClr val="0070C0"/>
                </a:solidFill>
                <a:effectLst>
                  <a:glow rad="127000">
                    <a:schemeClr val="tx2"/>
                  </a:glow>
                  <a:innerShdw blurRad="69850" dist="43180" dir="5400000">
                    <a:srgbClr val="000000">
                      <a:alpha val="65000"/>
                    </a:srgbClr>
                  </a:innerShdw>
                </a:effectLst>
                <a:latin typeface="Arial Rounded MT Bold" pitchFamily="34" charset="0"/>
              </a:rPr>
              <a:t>13:1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On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that day they read </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76200">
                    <a:srgbClr val="66FFFF">
                      <a:alpha val="90000"/>
                    </a:srgbClr>
                  </a:glow>
                  <a:innerShdw blurRad="69850" dist="43180" dir="5400000">
                    <a:srgbClr val="000000">
                      <a:alpha val="65000"/>
                    </a:srgbClr>
                  </a:innerShdw>
                </a:effectLst>
                <a:latin typeface="Comic Sans MS" pitchFamily="66" charset="0"/>
              </a:rPr>
              <a:t>in the book of Moses</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 in the audience of the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people</a:t>
            </a:r>
            <a:r>
              <a:rPr lang="en-US" sz="2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 </a:t>
            </a:r>
            <a:r>
              <a:rPr lang="en-US" sz="20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rPr>
              <a:t>…   </a:t>
            </a:r>
            <a:endParaRPr lang="en-US" sz="24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tx2"/>
                </a:glow>
                <a:innerShdw blurRad="69850" dist="43180" dir="5400000">
                  <a:srgbClr val="000000">
                    <a:alpha val="65000"/>
                  </a:srgbClr>
                </a:innerShdw>
              </a:effectLst>
              <a:latin typeface="Comic Sans MS" pitchFamily="66" charset="0"/>
            </a:endParaRPr>
          </a:p>
        </p:txBody>
      </p:sp>
      <p:sp>
        <p:nvSpPr>
          <p:cNvPr id="7" name="TextBox 6"/>
          <p:cNvSpPr txBox="1"/>
          <p:nvPr/>
        </p:nvSpPr>
        <p:spPr>
          <a:xfrm>
            <a:off x="8700150" y="5994227"/>
            <a:ext cx="2880320" cy="923330"/>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softRound"/>
              <a:contourClr>
                <a:schemeClr val="accent4">
                  <a:alpha val="95000"/>
                </a:schemeClr>
              </a:contourClr>
            </a:sp3d>
          </a:bodyPr>
          <a:lstStyle/>
          <a:p>
            <a:pPr algn="ctr"/>
            <a:r>
              <a:rPr lang="en-US" sz="5400" b="1" dirty="0" smtClean="0">
                <a:ln>
                  <a:prstDash val="solid"/>
                </a:ln>
                <a:solidFill>
                  <a:schemeClr val="bg2">
                    <a:lumMod val="75000"/>
                  </a:schemeClr>
                </a:solidFill>
                <a:effectLst>
                  <a:glow rad="76200">
                    <a:schemeClr val="accent1">
                      <a:lumMod val="20000"/>
                      <a:lumOff val="80000"/>
                      <a:alpha val="80000"/>
                    </a:schemeClr>
                  </a:glow>
                  <a:outerShdw blurRad="88000" dist="50800" dir="5040000" algn="tl">
                    <a:schemeClr val="accent4">
                      <a:tint val="80000"/>
                      <a:satMod val="250000"/>
                      <a:alpha val="45000"/>
                    </a:schemeClr>
                  </a:outerShdw>
                </a:effectLst>
                <a:latin typeface="Edwardian Script ITC" pitchFamily="66" charset="0"/>
              </a:rPr>
              <a:t>The End</a:t>
            </a:r>
            <a:endParaRPr lang="en-CA" sz="5400" b="1" dirty="0">
              <a:ln>
                <a:prstDash val="solid"/>
              </a:ln>
              <a:solidFill>
                <a:schemeClr val="bg2">
                  <a:lumMod val="75000"/>
                </a:schemeClr>
              </a:solidFill>
              <a:effectLst>
                <a:glow rad="76200">
                  <a:schemeClr val="accent1">
                    <a:lumMod val="20000"/>
                    <a:lumOff val="80000"/>
                    <a:alpha val="80000"/>
                  </a:schemeClr>
                </a:glow>
                <a:outerShdw blurRad="88000" dist="50800" dir="5040000" algn="tl">
                  <a:schemeClr val="accent4">
                    <a:tint val="80000"/>
                    <a:satMod val="250000"/>
                    <a:alpha val="45000"/>
                  </a:schemeClr>
                </a:outerShdw>
              </a:effectLst>
              <a:latin typeface="Edwardian Script ITC" pitchFamily="66" charset="0"/>
            </a:endParaRPr>
          </a:p>
        </p:txBody>
      </p:sp>
      <p:pic>
        <p:nvPicPr>
          <p:cNvPr id="9" name="Picture 2" descr="C:\Users\Rae\Desktop\prophet for 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225575" y="217752"/>
            <a:ext cx="1901059" cy="214454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bwMode="auto">
          <a:xfrm>
            <a:off x="10403440" y="3832187"/>
            <a:ext cx="1238492" cy="619246"/>
          </a:xfrm>
          <a:prstGeom prst="rect">
            <a:avLst/>
          </a:prstGeom>
          <a:ln w="57150">
            <a:solidFill>
              <a:schemeClr val="accent5">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1" name="Picture 10" descr="C:\Users\Rae\Desktop\isaiah edit.jpg"/>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10174145" y="1576799"/>
            <a:ext cx="1736203" cy="210264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3" name="Picture 3" descr="C:\Users\Rae\Desktop\Nehemiah banner 4.jpg"/>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288684" y="473633"/>
            <a:ext cx="1730415" cy="811826"/>
          </a:xfrm>
          <a:prstGeom prst="rect">
            <a:avLst/>
          </a:prstGeom>
          <a:noFill/>
          <a:ln>
            <a:noFill/>
          </a:ln>
          <a:effectLst>
            <a:glow rad="139700">
              <a:schemeClr val="tx2">
                <a:lumMod val="20000"/>
                <a:lumOff val="80000"/>
                <a:alpha val="40000"/>
              </a:schemeClr>
            </a:glow>
            <a:outerShdw blurRad="279400" dist="88900" dir="8100000" sx="104000" sy="104000" algn="tr" rotWithShape="0">
              <a:prstClr val="black">
                <a:alpha val="25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87675" y="6062211"/>
            <a:ext cx="8054443" cy="646331"/>
          </a:xfrm>
          <a:prstGeom prst="rect">
            <a:avLst/>
          </a:prstGeom>
          <a:noFill/>
        </p:spPr>
        <p:txBody>
          <a:bodyPr wrap="squar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74000"/>
                    </a:schemeClr>
                  </a:glow>
                  <a:innerShdw blurRad="69850" dist="43180" dir="5400000">
                    <a:srgbClr val="000000">
                      <a:alpha val="65000"/>
                    </a:srgbClr>
                  </a:innerShdw>
                </a:effectLst>
                <a:latin typeface="Segoe Print" pitchFamily="2" charset="0"/>
              </a:rPr>
              <a:t>The Laws of Moses are Supreme!</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74000"/>
                  </a:schemeClr>
                </a:glow>
                <a:innerShdw blurRad="69850" dist="43180" dir="5400000">
                  <a:srgbClr val="000000">
                    <a:alpha val="65000"/>
                  </a:srgbClr>
                </a:innerShdw>
              </a:effectLst>
              <a:latin typeface="Segoe Print" pitchFamily="2" charset="0"/>
            </a:endParaRPr>
          </a:p>
        </p:txBody>
      </p:sp>
    </p:spTree>
    <p:extLst>
      <p:ext uri="{BB962C8B-B14F-4D97-AF65-F5344CB8AC3E}">
        <p14:creationId xmlns:p14="http://schemas.microsoft.com/office/powerpoint/2010/main" val="4002056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nodeType="after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2000"/>
                                        <p:tgtEl>
                                          <p:spTgt spid="11"/>
                                        </p:tgtEl>
                                      </p:cBhvr>
                                    </p:animEffect>
                                  </p:childTnLst>
                                </p:cTn>
                              </p:par>
                            </p:childTnLst>
                          </p:cTn>
                        </p:par>
                        <p:par>
                          <p:cTn id="14" fill="hold">
                            <p:stCondLst>
                              <p:cond delay="5000"/>
                            </p:stCondLst>
                            <p:childTnLst>
                              <p:par>
                                <p:cTn id="15" presetID="6" presetClass="entr" presetSubtype="32" fill="hold" nodeType="after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2000"/>
                                        <p:tgtEl>
                                          <p:spTgt spid="2"/>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2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9362342" y="630302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tx2">
                    <a:lumMod val="20000"/>
                    <a:lumOff val="80000"/>
                  </a:schemeClr>
                </a:solidFill>
              </a:rPr>
              <a:pPr/>
              <a:t>41</a:t>
            </a:fld>
            <a:endParaRPr lang="en-US" sz="1800" dirty="0">
              <a:solidFill>
                <a:schemeClr val="tx2">
                  <a:lumMod val="20000"/>
                  <a:lumOff val="80000"/>
                </a:schemeClr>
              </a:solidFill>
            </a:endParaRPr>
          </a:p>
        </p:txBody>
      </p:sp>
      <p:sp>
        <p:nvSpPr>
          <p:cNvPr id="4" name="Title 1"/>
          <p:cNvSpPr txBox="1">
            <a:spLocks/>
          </p:cNvSpPr>
          <p:nvPr/>
        </p:nvSpPr>
        <p:spPr>
          <a:xfrm>
            <a:off x="228600" y="188640"/>
            <a:ext cx="11745686" cy="3048000"/>
          </a:xfrm>
          <a:prstGeom prst="rect">
            <a:avLst/>
          </a:prstGeom>
        </p:spPr>
        <p:txBody>
          <a:bodyP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1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Your questions and comments are welcome.</a:t>
            </a:r>
          </a:p>
          <a:p>
            <a:pPr algn="ctr">
              <a:lnSpc>
                <a:spcPct val="100000"/>
              </a:lnSpc>
            </a:pPr>
            <a:r>
              <a:rPr lang="en-US" sz="41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Send them to:</a:t>
            </a:r>
            <a:r>
              <a:rPr lang="en-US" sz="1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a:t>
            </a:r>
          </a:p>
          <a:p>
            <a:pPr algn="ctr">
              <a:lnSpc>
                <a:spcPct val="100000"/>
              </a:lnSpc>
            </a:pPr>
            <a:r>
              <a:rPr lang="en-US" sz="41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a:r>
            <a:br>
              <a:rPr lang="en-US" sz="41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3600" b="1" dirty="0" smtClean="0">
                <a:ln w="11430">
                  <a:solidFill>
                    <a:srgbClr val="002060"/>
                  </a:solidFill>
                </a:ln>
                <a:solidFill>
                  <a:schemeClr val="accent5">
                    <a:lumMod val="75000"/>
                  </a:schemeClr>
                </a:solidFill>
                <a:effectLst>
                  <a:glow rad="127000">
                    <a:srgbClr val="A3E7FF"/>
                  </a:glow>
                  <a:outerShdw blurRad="50800" dist="39000" dir="5460000" algn="tl">
                    <a:srgbClr val="000000">
                      <a:alpha val="38000"/>
                    </a:srgbClr>
                  </a:outerShdw>
                </a:effectLst>
                <a:latin typeface="Segoe Print" pitchFamily="2" charset="0"/>
              </a:rPr>
              <a:t>Timothy Astleford  </a:t>
            </a:r>
            <a:r>
              <a:rPr lang="en-US" sz="41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a:t>
            </a:r>
            <a:r>
              <a:rPr lang="en-US" sz="3600" b="1" dirty="0" smtClean="0">
                <a:ln w="11430">
                  <a:solidFill>
                    <a:srgbClr val="B83D68"/>
                  </a:solidFill>
                </a:ln>
                <a:solidFill>
                  <a:srgbClr val="FF0066"/>
                </a:solidFill>
                <a:effectLst>
                  <a:glow rad="127000">
                    <a:schemeClr val="tx2">
                      <a:alpha val="90000"/>
                    </a:schemeClr>
                  </a:glow>
                  <a:outerShdw blurRad="50800" dist="39000" dir="5460000" algn="tl">
                    <a:srgbClr val="000000">
                      <a:alpha val="38000"/>
                    </a:srgbClr>
                  </a:outerShdw>
                </a:effectLst>
                <a:latin typeface="Segoe Print" pitchFamily="2" charset="0"/>
              </a:rPr>
              <a:t>Charlene Fortsch</a:t>
            </a:r>
            <a:endParaRPr lang="en-US" sz="3600" b="1" dirty="0">
              <a:ln w="11430">
                <a:solidFill>
                  <a:srgbClr val="002060"/>
                </a:solidFill>
              </a:ln>
              <a:solidFill>
                <a:srgbClr val="FF0066"/>
              </a:solidFill>
              <a:effectLst>
                <a:glow rad="127000">
                  <a:schemeClr val="tx2">
                    <a:alpha val="90000"/>
                  </a:schemeClr>
                </a:glow>
                <a:outerShdw blurRad="50800" dist="39000" dir="5460000" algn="tl">
                  <a:srgbClr val="000000">
                    <a:alpha val="38000"/>
                  </a:srgbClr>
                </a:outerShdw>
              </a:effectLst>
              <a:latin typeface="Segoe Print" pitchFamily="2" charset="0"/>
            </a:endParaRPr>
          </a:p>
        </p:txBody>
      </p:sp>
      <p:sp>
        <p:nvSpPr>
          <p:cNvPr id="6" name="Rectangle 5"/>
          <p:cNvSpPr/>
          <p:nvPr/>
        </p:nvSpPr>
        <p:spPr>
          <a:xfrm>
            <a:off x="5913501" y="5044750"/>
            <a:ext cx="5480613" cy="523220"/>
          </a:xfrm>
          <a:prstGeom prst="rect">
            <a:avLst/>
          </a:prstGeom>
          <a:noFill/>
          <a:scene3d>
            <a:camera prst="orthographicFront"/>
            <a:lightRig rig="flat" dir="tl">
              <a:rot lat="0" lon="0" rev="6600000"/>
            </a:lightRig>
          </a:scene3d>
          <a:sp3d>
            <a:bevelT w="152400" h="50800" prst="softRound"/>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smtClean="0">
                <a:effectLst>
                  <a:glow rad="127000">
                    <a:srgbClr val="A3E7FF"/>
                  </a:glow>
                </a:effectLst>
                <a:latin typeface="Segoe Print" pitchFamily="2" charset="0"/>
                <a:hlinkClick r:id="rId3"/>
              </a:rPr>
              <a:t>tim</a:t>
            </a:r>
            <a:r>
              <a:rPr lang="en-US" sz="2800" dirty="0" smtClean="0">
                <a:solidFill>
                  <a:srgbClr val="0037A4"/>
                </a:solidFill>
                <a:effectLst>
                  <a:glow rad="127000">
                    <a:srgbClr val="A3E7FF"/>
                  </a:glow>
                </a:effectLst>
                <a:latin typeface="Segoe Print" pitchFamily="2" charset="0"/>
                <a:hlinkClick r:id="rId3"/>
              </a:rPr>
              <a:t>@studythecalendar.co</a:t>
            </a:r>
            <a:r>
              <a:rPr lang="en-US" sz="2800" dirty="0" smtClean="0">
                <a:effectLst>
                  <a:glow rad="127000">
                    <a:srgbClr val="A3E7FF"/>
                  </a:glow>
                </a:effectLst>
                <a:latin typeface="Segoe Print" pitchFamily="2" charset="0"/>
                <a:hlinkClick r:id="rId3"/>
              </a:rPr>
              <a:t>m</a:t>
            </a:r>
            <a:r>
              <a:rPr lang="en-US" sz="28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rgbClr val="A3E7FF"/>
                  </a:glow>
                  <a:outerShdw blurRad="50800" dist="39000" dir="5460000" algn="tl">
                    <a:srgbClr val="000000">
                      <a:alpha val="38000"/>
                    </a:srgbClr>
                  </a:outerShdw>
                </a:effectLst>
                <a:latin typeface="Segoe Print" pitchFamily="2" charset="0"/>
              </a:rPr>
              <a:t> </a:t>
            </a:r>
            <a:r>
              <a:rPr lang="en-US"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rgbClr val="A3E7FF"/>
                  </a:glow>
                  <a:outerShdw blurRad="50800" dist="39000" dir="5460000" algn="tl">
                    <a:srgbClr val="000000">
                      <a:alpha val="38000"/>
                    </a:srgbClr>
                  </a:outerShdw>
                </a:effectLst>
                <a:latin typeface="Segoe Print" pitchFamily="2" charset="0"/>
              </a:rPr>
              <a:t>  </a:t>
            </a:r>
            <a:endParaRPr lang="en-US" b="1" cap="none" spc="0" dirty="0">
              <a:ln w="11430">
                <a:solidFill>
                  <a:srgbClr val="0070C0"/>
                </a:solidFill>
              </a:ln>
              <a:solidFill>
                <a:srgbClr val="00B0F0"/>
              </a:solidFill>
              <a:effectLst>
                <a:glow rad="127000">
                  <a:srgbClr val="A3E7FF"/>
                </a:glow>
                <a:outerShdw blurRad="50800" dist="39000" dir="5460000" algn="tl">
                  <a:srgbClr val="000000">
                    <a:alpha val="38000"/>
                  </a:srgbClr>
                </a:outerShdw>
              </a:effectLst>
              <a:latin typeface="Segoe Print" pitchFamily="2" charset="0"/>
            </a:endParaRPr>
          </a:p>
        </p:txBody>
      </p:sp>
      <p:sp>
        <p:nvSpPr>
          <p:cNvPr id="7" name="Rectangle 6"/>
          <p:cNvSpPr/>
          <p:nvPr/>
        </p:nvSpPr>
        <p:spPr>
          <a:xfrm>
            <a:off x="5532501" y="5822300"/>
            <a:ext cx="6172200" cy="646331"/>
          </a:xfrm>
          <a:prstGeom prst="rect">
            <a:avLst/>
          </a:prstGeom>
          <a:noFill/>
          <a:scene3d>
            <a:camera prst="orthographicFront"/>
            <a:lightRig rig="flat" dir="tl">
              <a:rot lat="0" lon="0" rev="6600000"/>
            </a:lightRig>
          </a:scene3d>
          <a:sp3d>
            <a:bevelT w="152400" h="50800" prst="softRound"/>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smtClean="0">
                <a:effectLst>
                  <a:glow rad="127000">
                    <a:schemeClr val="accent1">
                      <a:lumMod val="40000"/>
                      <a:lumOff val="60000"/>
                    </a:schemeClr>
                  </a:glow>
                </a:effectLst>
                <a:latin typeface="Segoe Print" pitchFamily="2" charset="0"/>
                <a:hlinkClick r:id="rId4"/>
              </a:rPr>
              <a:t>charlene@studythecalendar.com</a:t>
            </a:r>
            <a:r>
              <a:rPr lang="en-US" sz="3600" dirty="0" smtClean="0">
                <a:latin typeface="Segoe Print" pitchFamily="2" charset="0"/>
              </a:rPr>
              <a:t> </a:t>
            </a:r>
            <a:r>
              <a:rPr lang="en-US" sz="24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pic>
        <p:nvPicPr>
          <p:cNvPr id="8" name="Picture 13" descr="C:\Users\Rae\Desktop\Art on Desktop\white man clip art\3d white people\png\do man mou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8321" y="2668263"/>
            <a:ext cx="4314826" cy="2376487"/>
          </a:xfrm>
          <a:prstGeom prst="rect">
            <a:avLst/>
          </a:prstGeom>
          <a:noFill/>
          <a:effectLst>
            <a:glow rad="342900">
              <a:schemeClr val="tx2">
                <a:lumMod val="20000"/>
                <a:lumOff val="80000"/>
                <a:alpha val="73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843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917808" y="7169150"/>
            <a:ext cx="2743200" cy="365125"/>
          </a:xfrm>
        </p:spPr>
        <p:txBody>
          <a:bodyPr/>
          <a:lstStyle/>
          <a:p>
            <a:fld id="{6D22F896-40B5-4ADD-8801-0D06FADFA095}" type="slidenum">
              <a:rPr lang="en-US" smtClean="0"/>
              <a:t>42</a:t>
            </a:fld>
            <a:endParaRPr lang="en-US" dirty="0"/>
          </a:p>
        </p:txBody>
      </p:sp>
      <p:sp>
        <p:nvSpPr>
          <p:cNvPr id="3" name="Rectangle 2"/>
          <p:cNvSpPr/>
          <p:nvPr/>
        </p:nvSpPr>
        <p:spPr>
          <a:xfrm>
            <a:off x="405776" y="1259624"/>
            <a:ext cx="3888432" cy="92333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solidFill>
                  <a:schemeClr val="accent4">
                    <a:lumMod val="60000"/>
                    <a:lumOff val="40000"/>
                  </a:schemeClr>
                </a:solidFill>
                <a:effectLst>
                  <a:glow rad="127000">
                    <a:srgbClr val="4293AC"/>
                  </a:glow>
                  <a:innerShdw blurRad="69850" dist="43180" dir="5400000">
                    <a:srgbClr val="000000">
                      <a:alpha val="65000"/>
                    </a:srgbClr>
                  </a:innerShdw>
                </a:effectLst>
                <a:latin typeface="Rockwell" pitchFamily="18" charset="0"/>
              </a:rPr>
              <a:t>Presents</a:t>
            </a:r>
            <a:endParaRPr lang="en-US" sz="5400" b="1" cap="none" spc="0" dirty="0">
              <a:ln w="1905"/>
              <a:solidFill>
                <a:schemeClr val="accent4">
                  <a:lumMod val="60000"/>
                  <a:lumOff val="40000"/>
                </a:schemeClr>
              </a:solidFill>
              <a:effectLst>
                <a:glow rad="127000">
                  <a:srgbClr val="4293AC"/>
                </a:glow>
                <a:innerShdw blurRad="69850" dist="43180" dir="5400000">
                  <a:srgbClr val="000000">
                    <a:alpha val="65000"/>
                  </a:srgbClr>
                </a:innerShdw>
              </a:effectLst>
              <a:latin typeface="Rockwell" pitchFamily="18" charset="0"/>
            </a:endParaRPr>
          </a:p>
        </p:txBody>
      </p:sp>
      <p:sp>
        <p:nvSpPr>
          <p:cNvPr id="4" name="Rectangle 3"/>
          <p:cNvSpPr/>
          <p:nvPr/>
        </p:nvSpPr>
        <p:spPr>
          <a:xfrm>
            <a:off x="197102" y="-54864"/>
            <a:ext cx="11818114" cy="110799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6600" b="1" dirty="0" smtClean="0">
                <a:ln w="24500" cmpd="dbl">
                  <a:noFill/>
                  <a:prstDash val="solid"/>
                  <a:miter lim="800000"/>
                </a:ln>
                <a:solidFill>
                  <a:schemeClr val="accent4">
                    <a:lumMod val="60000"/>
                    <a:lumOff val="40000"/>
                  </a:schemeClr>
                </a:solidFill>
                <a:effectLst>
                  <a:glow rad="165100">
                    <a:srgbClr val="002060"/>
                  </a:glow>
                  <a:outerShdw blurRad="38100" dist="38100" dir="7020000" algn="tl">
                    <a:srgbClr val="000000">
                      <a:alpha val="35000"/>
                    </a:srgbClr>
                  </a:outerShdw>
                </a:effectLst>
                <a:latin typeface="Rockwell" pitchFamily="18" charset="0"/>
              </a:rPr>
              <a:t>Covenant</a:t>
            </a:r>
            <a:r>
              <a:rPr lang="en-US" sz="6600" b="1" dirty="0" smtClean="0">
                <a:ln w="24500" cmpd="dbl">
                  <a:noFill/>
                  <a:prstDash val="solid"/>
                  <a:miter lim="800000"/>
                </a:ln>
                <a:solidFill>
                  <a:schemeClr val="accent4">
                    <a:lumMod val="60000"/>
                    <a:lumOff val="40000"/>
                  </a:schemeClr>
                </a:solidFill>
                <a:effectLst>
                  <a:glow rad="215900">
                    <a:srgbClr val="513A2D"/>
                  </a:glow>
                  <a:outerShdw blurRad="38100" dist="38100" dir="7020000" algn="tl">
                    <a:srgbClr val="000000">
                      <a:alpha val="35000"/>
                    </a:srgbClr>
                  </a:outerShdw>
                </a:effectLst>
                <a:latin typeface="Rockwell" pitchFamily="18" charset="0"/>
              </a:rPr>
              <a:t> </a:t>
            </a:r>
            <a:r>
              <a:rPr lang="en-US" sz="6600" b="1" dirty="0" smtClean="0">
                <a:ln w="24500" cmpd="dbl">
                  <a:noFill/>
                  <a:prstDash val="solid"/>
                  <a:miter lim="800000"/>
                </a:ln>
                <a:solidFill>
                  <a:schemeClr val="accent4">
                    <a:lumMod val="60000"/>
                    <a:lumOff val="40000"/>
                  </a:schemeClr>
                </a:solidFill>
                <a:effectLst>
                  <a:glow rad="165100">
                    <a:srgbClr val="5A2C64"/>
                  </a:glow>
                  <a:outerShdw blurRad="38100" dist="38100" dir="7020000" algn="tl">
                    <a:srgbClr val="000000">
                      <a:alpha val="35000"/>
                    </a:srgbClr>
                  </a:outerShdw>
                </a:effectLst>
                <a:latin typeface="Rockwell" pitchFamily="18" charset="0"/>
              </a:rPr>
              <a:t>Calendar Club</a:t>
            </a:r>
            <a:r>
              <a:rPr lang="en-US" sz="4000" b="1" dirty="0" smtClean="0">
                <a:ln w="24500" cmpd="dbl">
                  <a:noFill/>
                  <a:prstDash val="solid"/>
                  <a:miter lim="800000"/>
                </a:ln>
                <a:solidFill>
                  <a:schemeClr val="accent4">
                    <a:lumMod val="60000"/>
                    <a:lumOff val="40000"/>
                  </a:schemeClr>
                </a:solidFill>
                <a:effectLst>
                  <a:glow rad="165100">
                    <a:srgbClr val="5A2C64"/>
                  </a:glow>
                  <a:outerShdw blurRad="38100" dist="38100" dir="7020000" algn="tl">
                    <a:srgbClr val="000000">
                      <a:alpha val="35000"/>
                    </a:srgbClr>
                  </a:outerShdw>
                </a:effectLst>
                <a:latin typeface="Comic Sans MS" pitchFamily="66" charset="0"/>
              </a:rPr>
              <a:t> </a:t>
            </a:r>
            <a:endParaRPr lang="en-US" sz="2400" b="1" dirty="0" smtClean="0">
              <a:ln w="24500" cmpd="dbl">
                <a:noFill/>
                <a:prstDash val="solid"/>
                <a:miter lim="800000"/>
              </a:ln>
              <a:solidFill>
                <a:schemeClr val="accent4">
                  <a:lumMod val="60000"/>
                  <a:lumOff val="40000"/>
                </a:schemeClr>
              </a:solidFill>
              <a:effectLst>
                <a:glow rad="165100">
                  <a:srgbClr val="5A2C64"/>
                </a:glow>
                <a:outerShdw blurRad="38100" dist="38100" dir="7020000" algn="tl">
                  <a:srgbClr val="000000">
                    <a:alpha val="35000"/>
                  </a:srgbClr>
                </a:outerShdw>
              </a:effectLst>
              <a:latin typeface="Comic Sans MS" pitchFamily="66" charset="0"/>
            </a:endParaRPr>
          </a:p>
        </p:txBody>
      </p:sp>
      <p:pic>
        <p:nvPicPr>
          <p:cNvPr id="5" name="Picture 3" descr="C:\Users\Rae\Desktop\closed gates 1000.jp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403648" y="3068320"/>
            <a:ext cx="5779472" cy="36328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023656" y="3017520"/>
            <a:ext cx="4083888" cy="923330"/>
          </a:xfrm>
          <a:prstGeom prst="rect">
            <a:avLst/>
          </a:prstGeom>
          <a:noFill/>
        </p:spPr>
        <p:txBody>
          <a:bodyPr wrap="square" lIns="91440" tIns="45720" rIns="91440" bIns="45720">
            <a:prstTxWarp prst="textCanUp">
              <a:avLst>
                <a:gd name="adj" fmla="val 69208"/>
              </a:avLst>
            </a:prstTxWarp>
            <a:spAutoFit/>
            <a:scene3d>
              <a:camera prst="orthographicFront"/>
              <a:lightRig rig="threePt" dir="t"/>
            </a:scene3d>
            <a:sp3d extrusionH="57150">
              <a:bevelT w="82550" h="38100" prst="coolSlant"/>
            </a:sp3d>
          </a:bodyPr>
          <a:lstStyle/>
          <a:p>
            <a:pPr algn="ctr"/>
            <a:r>
              <a:rPr lang="en-US" sz="5400" b="1" cap="none" spc="0" dirty="0" smtClean="0">
                <a:ln w="1905"/>
                <a:solidFill>
                  <a:schemeClr val="accent4">
                    <a:lumMod val="60000"/>
                    <a:lumOff val="40000"/>
                  </a:schemeClr>
                </a:solidFill>
                <a:effectLst>
                  <a:innerShdw blurRad="69850" dist="43180" dir="5400000">
                    <a:srgbClr val="000000">
                      <a:alpha val="65000"/>
                    </a:srgbClr>
                  </a:innerShdw>
                </a:effectLst>
                <a:latin typeface="Rockwell" pitchFamily="18" charset="0"/>
              </a:rPr>
              <a:t> Closes </a:t>
            </a:r>
            <a:endParaRPr lang="en-US" sz="5400" b="1" cap="none" spc="0" dirty="0">
              <a:ln w="1905"/>
              <a:solidFill>
                <a:schemeClr val="accent4">
                  <a:lumMod val="60000"/>
                  <a:lumOff val="40000"/>
                </a:schemeClr>
              </a:solidFill>
              <a:effectLst>
                <a:innerShdw blurRad="69850" dist="43180" dir="5400000">
                  <a:srgbClr val="000000">
                    <a:alpha val="65000"/>
                  </a:srgbClr>
                </a:innerShdw>
              </a:effectLst>
              <a:latin typeface="Rockwell" pitchFamily="18" charset="0"/>
            </a:endParaRPr>
          </a:p>
        </p:txBody>
      </p:sp>
      <p:sp>
        <p:nvSpPr>
          <p:cNvPr id="7" name="Rectangle 6"/>
          <p:cNvSpPr/>
          <p:nvPr/>
        </p:nvSpPr>
        <p:spPr>
          <a:xfrm>
            <a:off x="1528415" y="5685015"/>
            <a:ext cx="5061098" cy="92333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solidFill>
                  <a:schemeClr val="accent4">
                    <a:lumMod val="60000"/>
                    <a:lumOff val="40000"/>
                  </a:schemeClr>
                </a:solidFill>
                <a:effectLst>
                  <a:innerShdw blurRad="69850" dist="43180" dir="5400000">
                    <a:srgbClr val="000000">
                      <a:alpha val="65000"/>
                    </a:srgbClr>
                  </a:innerShdw>
                </a:effectLst>
                <a:latin typeface="Rockwell" pitchFamily="18" charset="0"/>
              </a:rPr>
              <a:t> the Gates! </a:t>
            </a:r>
            <a:endParaRPr lang="en-US" sz="5400" b="1" cap="none" spc="0" dirty="0">
              <a:ln w="1905"/>
              <a:solidFill>
                <a:schemeClr val="accent4">
                  <a:lumMod val="60000"/>
                  <a:lumOff val="40000"/>
                </a:schemeClr>
              </a:solidFill>
              <a:effectLst>
                <a:innerShdw blurRad="69850" dist="43180" dir="5400000">
                  <a:srgbClr val="000000">
                    <a:alpha val="65000"/>
                  </a:srgbClr>
                </a:innerShdw>
              </a:effectLst>
              <a:latin typeface="Rockwell" pitchFamily="18" charset="0"/>
            </a:endParaRPr>
          </a:p>
        </p:txBody>
      </p:sp>
      <p:sp>
        <p:nvSpPr>
          <p:cNvPr id="8" name="Rectangle 7"/>
          <p:cNvSpPr/>
          <p:nvPr/>
        </p:nvSpPr>
        <p:spPr>
          <a:xfrm>
            <a:off x="7006073" y="4436104"/>
            <a:ext cx="4656591"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t>Before sunset?</a:t>
            </a:r>
            <a:b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br>
            <a: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t>or</a:t>
            </a:r>
            <a:b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br>
            <a: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t>After sunset?</a:t>
            </a:r>
            <a:endParaRPr lang="en-US" sz="4000" b="1" cap="none" spc="0" dirty="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endParaRPr>
          </a:p>
        </p:txBody>
      </p:sp>
      <p:sp>
        <p:nvSpPr>
          <p:cNvPr id="9" name="Rectangle 8"/>
          <p:cNvSpPr/>
          <p:nvPr/>
        </p:nvSpPr>
        <p:spPr>
          <a:xfrm>
            <a:off x="7752362" y="3156019"/>
            <a:ext cx="3164012" cy="646331"/>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r"/>
            <a:r>
              <a:rPr lang="en-US" sz="3600" b="1" dirty="0" smtClean="0">
                <a:ln w="1905"/>
                <a:solidFill>
                  <a:schemeClr val="accent4">
                    <a:lumMod val="60000"/>
                    <a:lumOff val="40000"/>
                  </a:schemeClr>
                </a:solidFill>
                <a:effectLst>
                  <a:glow rad="165100">
                    <a:srgbClr val="5A2C64"/>
                  </a:glow>
                  <a:innerShdw blurRad="69850" dist="43180" dir="5400000">
                    <a:srgbClr val="000000">
                      <a:alpha val="65000"/>
                    </a:srgbClr>
                  </a:innerShdw>
                </a:effectLst>
                <a:latin typeface="Rockwell" pitchFamily="18" charset="0"/>
              </a:rPr>
              <a:t>12 July 2019</a:t>
            </a:r>
            <a:endParaRPr lang="en-US" sz="3600" b="1" cap="none" spc="0" dirty="0">
              <a:ln w="1905"/>
              <a:solidFill>
                <a:schemeClr val="accent4">
                  <a:lumMod val="60000"/>
                  <a:lumOff val="40000"/>
                </a:schemeClr>
              </a:solidFill>
              <a:effectLst>
                <a:glow rad="165100">
                  <a:srgbClr val="5A2C64"/>
                </a:glow>
                <a:innerShdw blurRad="69850" dist="43180" dir="5400000">
                  <a:srgbClr val="000000">
                    <a:alpha val="65000"/>
                  </a:srgbClr>
                </a:innerShdw>
              </a:effectLst>
              <a:latin typeface="Rockwell" pitchFamily="18" charset="0"/>
            </a:endParaRPr>
          </a:p>
        </p:txBody>
      </p:sp>
    </p:spTree>
    <p:extLst>
      <p:ext uri="{BB962C8B-B14F-4D97-AF65-F5344CB8AC3E}">
        <p14:creationId xmlns:p14="http://schemas.microsoft.com/office/powerpoint/2010/main" val="1149542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43</a:t>
            </a:fld>
            <a:endParaRPr lang="en-US" dirty="0"/>
          </a:p>
        </p:txBody>
      </p:sp>
      <p:sp>
        <p:nvSpPr>
          <p:cNvPr id="3" name="Content Placeholder 3"/>
          <p:cNvSpPr txBox="1">
            <a:spLocks/>
          </p:cNvSpPr>
          <p:nvPr/>
        </p:nvSpPr>
        <p:spPr>
          <a:xfrm>
            <a:off x="179512" y="116632"/>
            <a:ext cx="11778808" cy="6264696"/>
          </a:xfrm>
          <a:prstGeom prst="rect">
            <a:avLst/>
          </a:prstGeom>
        </p:spPr>
        <p:txBody>
          <a:bodyPr>
            <a:noAutofit/>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Font typeface="Wingdings" pitchFamily="2" charset="2"/>
              <a:buChar char="Ø"/>
            </a:pPr>
            <a:r>
              <a:rPr lang="en-US" sz="2400" dirty="0" smtClean="0">
                <a:ln w="1905"/>
                <a:solidFill>
                  <a:srgbClr val="7030A0"/>
                </a:solidFill>
                <a:effectLst>
                  <a:innerShdw blurRad="69850" dist="43180" dir="5400000">
                    <a:srgbClr val="000000">
                      <a:alpha val="65000"/>
                    </a:srgbClr>
                  </a:innerShdw>
                </a:effectLst>
              </a:rPr>
              <a:t>For several weeks now, at Covenant Calendar Club, we have been working on the term “evening” – a cornerstone word for the whole calendar study.  Why?  Because many have been taught that Gen 1:5, Lev 23:32 and John 20:1 all support the day-commencement as being at the moment of sunset which ushers in the “evening” of the day.  Thorough studies have been completed on these three Scriptures revealing the truth of the DAWN day commencement.. </a:t>
            </a:r>
          </a:p>
          <a:p>
            <a:pPr>
              <a:buFont typeface="Wingdings" pitchFamily="2" charset="2"/>
              <a:buChar char="Ø"/>
            </a:pPr>
            <a:r>
              <a:rPr lang="en-US" sz="2400" b="1" dirty="0" err="1" smtClean="0">
                <a:ln w="1905"/>
                <a:solidFill>
                  <a:srgbClr val="7030A0"/>
                </a:solidFill>
                <a:effectLst>
                  <a:innerShdw blurRad="69850" dist="43180" dir="5400000">
                    <a:srgbClr val="000000">
                      <a:alpha val="65000"/>
                    </a:srgbClr>
                  </a:innerShdw>
                </a:effectLst>
              </a:rPr>
              <a:t>Neh</a:t>
            </a:r>
            <a:r>
              <a:rPr lang="en-US" sz="2400" b="1" dirty="0" smtClean="0">
                <a:ln w="1905"/>
                <a:solidFill>
                  <a:srgbClr val="7030A0"/>
                </a:solidFill>
                <a:effectLst>
                  <a:innerShdw blurRad="69850" dist="43180" dir="5400000">
                    <a:srgbClr val="000000">
                      <a:alpha val="65000"/>
                    </a:srgbClr>
                  </a:innerShdw>
                </a:effectLst>
              </a:rPr>
              <a:t> 13:19 </a:t>
            </a:r>
            <a:r>
              <a:rPr lang="en-US" sz="2400" dirty="0" smtClean="0">
                <a:ln w="1905"/>
                <a:solidFill>
                  <a:srgbClr val="7030A0"/>
                </a:solidFill>
                <a:effectLst>
                  <a:innerShdw blurRad="69850" dist="43180" dir="5400000">
                    <a:srgbClr val="000000">
                      <a:alpha val="65000"/>
                    </a:srgbClr>
                  </a:innerShdw>
                </a:effectLst>
              </a:rPr>
              <a:t>is the 4</a:t>
            </a:r>
            <a:r>
              <a:rPr lang="en-US" sz="2400" baseline="30000" dirty="0" smtClean="0">
                <a:ln w="1905"/>
                <a:solidFill>
                  <a:srgbClr val="7030A0"/>
                </a:solidFill>
                <a:effectLst>
                  <a:innerShdw blurRad="69850" dist="43180" dir="5400000">
                    <a:srgbClr val="000000">
                      <a:alpha val="65000"/>
                    </a:srgbClr>
                  </a:innerShdw>
                </a:effectLst>
              </a:rPr>
              <a:t>th</a:t>
            </a:r>
            <a:r>
              <a:rPr lang="en-US" sz="2400" dirty="0" smtClean="0">
                <a:ln w="1905"/>
                <a:solidFill>
                  <a:srgbClr val="7030A0"/>
                </a:solidFill>
                <a:effectLst>
                  <a:innerShdw blurRad="69850" dist="43180" dir="5400000">
                    <a:srgbClr val="000000">
                      <a:alpha val="65000"/>
                    </a:srgbClr>
                  </a:innerShdw>
                </a:effectLst>
              </a:rPr>
              <a:t> strongest text used to demand the Sabbath(s) begin at sunset when it begins to get dark.  This week will unravel this “so-called” challenge to see if what we have been taught is actually so. </a:t>
            </a:r>
          </a:p>
          <a:p>
            <a:pPr>
              <a:buFont typeface="Wingdings" pitchFamily="2" charset="2"/>
              <a:buChar char="Ø"/>
            </a:pPr>
            <a:r>
              <a:rPr lang="en-US" sz="2400" b="1" dirty="0" smtClean="0">
                <a:ln w="1905"/>
                <a:solidFill>
                  <a:srgbClr val="7030A0"/>
                </a:solidFill>
                <a:effectLst>
                  <a:innerShdw blurRad="69850" dist="43180" dir="5400000">
                    <a:srgbClr val="000000">
                      <a:alpha val="65000"/>
                    </a:srgbClr>
                  </a:innerShdw>
                </a:effectLst>
              </a:rPr>
              <a:t>Now, Nehemiah</a:t>
            </a:r>
            <a:r>
              <a:rPr lang="en-US" sz="2400" dirty="0" smtClean="0">
                <a:ln w="1905"/>
                <a:solidFill>
                  <a:srgbClr val="7030A0"/>
                </a:solidFill>
                <a:effectLst>
                  <a:innerShdw blurRad="69850" dist="43180" dir="5400000">
                    <a:srgbClr val="000000">
                      <a:alpha val="65000"/>
                    </a:srgbClr>
                  </a:innerShdw>
                </a:effectLst>
              </a:rPr>
              <a:t> is a very interesting character not only for who he was, but for the timeframe of this incredible witness.  You see, this Old Testament witness is the </a:t>
            </a:r>
            <a:r>
              <a:rPr lang="en-US" sz="2400" u="sng" dirty="0" smtClean="0">
                <a:ln w="1905"/>
                <a:solidFill>
                  <a:srgbClr val="7030A0"/>
                </a:solidFill>
                <a:effectLst>
                  <a:innerShdw blurRad="69850" dist="43180" dir="5400000">
                    <a:srgbClr val="000000">
                      <a:alpha val="65000"/>
                    </a:srgbClr>
                  </a:innerShdw>
                </a:effectLst>
              </a:rPr>
              <a:t>last witness</a:t>
            </a:r>
            <a:r>
              <a:rPr lang="en-US" sz="2400" dirty="0" smtClean="0">
                <a:ln w="1905"/>
                <a:solidFill>
                  <a:srgbClr val="7030A0"/>
                </a:solidFill>
                <a:effectLst>
                  <a:innerShdw blurRad="69850" dist="43180" dir="5400000">
                    <a:srgbClr val="000000">
                      <a:alpha val="65000"/>
                    </a:srgbClr>
                  </a:innerShdw>
                </a:effectLst>
              </a:rPr>
              <a:t> before this history closes.  There is ample evidence that Nehemiah taught “calendar” according to the Laws of Moses in Torah.  Did Nehemiah get something mixed up?  Is he a credible witness for the day-start of Covenant Calendar or not?  </a:t>
            </a:r>
            <a:r>
              <a:rPr lang="en-US" sz="2400" b="1" dirty="0" smtClean="0">
                <a:ln w="1905"/>
                <a:solidFill>
                  <a:srgbClr val="7030A0"/>
                </a:solidFill>
                <a:effectLst>
                  <a:innerShdw blurRad="69850" dist="43180" dir="5400000">
                    <a:srgbClr val="000000">
                      <a:alpha val="65000"/>
                    </a:srgbClr>
                  </a:innerShdw>
                </a:effectLst>
              </a:rPr>
              <a:t>If you’ve been wondering about this, now is the time to “come and see” the truth of the matter on July 12/19</a:t>
            </a:r>
            <a:r>
              <a:rPr lang="en-US" sz="2400" dirty="0" smtClean="0">
                <a:ln w="1905"/>
                <a:solidFill>
                  <a:srgbClr val="7030A0"/>
                </a:solidFill>
                <a:effectLst>
                  <a:innerShdw blurRad="69850" dist="43180" dir="5400000">
                    <a:srgbClr val="000000">
                      <a:alpha val="65000"/>
                    </a:srgbClr>
                  </a:innerShdw>
                </a:effectLst>
              </a:rPr>
              <a:t> (the 24</a:t>
            </a:r>
            <a:r>
              <a:rPr lang="en-US" sz="2400" baseline="30000" dirty="0" smtClean="0">
                <a:ln w="1905"/>
                <a:solidFill>
                  <a:srgbClr val="7030A0"/>
                </a:solidFill>
                <a:effectLst>
                  <a:innerShdw blurRad="69850" dist="43180" dir="5400000">
                    <a:srgbClr val="000000">
                      <a:alpha val="65000"/>
                    </a:srgbClr>
                  </a:innerShdw>
                </a:effectLst>
              </a:rPr>
              <a:t>th</a:t>
            </a:r>
            <a:r>
              <a:rPr lang="en-US" sz="2400" dirty="0" smtClean="0">
                <a:ln w="1905"/>
                <a:solidFill>
                  <a:srgbClr val="7030A0"/>
                </a:solidFill>
                <a:effectLst>
                  <a:innerShdw blurRad="69850" dist="43180" dir="5400000">
                    <a:srgbClr val="000000">
                      <a:alpha val="65000"/>
                    </a:srgbClr>
                  </a:innerShdw>
                </a:effectLst>
              </a:rPr>
              <a:t> day of the 4</a:t>
            </a:r>
            <a:r>
              <a:rPr lang="en-US" sz="2400" baseline="30000" dirty="0" smtClean="0">
                <a:ln w="1905"/>
                <a:solidFill>
                  <a:srgbClr val="7030A0"/>
                </a:solidFill>
                <a:effectLst>
                  <a:innerShdw blurRad="69850" dist="43180" dir="5400000">
                    <a:srgbClr val="000000">
                      <a:alpha val="65000"/>
                    </a:srgbClr>
                  </a:innerShdw>
                </a:effectLst>
              </a:rPr>
              <a:t>th</a:t>
            </a:r>
            <a:r>
              <a:rPr lang="en-US" sz="2400" dirty="0" smtClean="0">
                <a:ln w="1905"/>
                <a:solidFill>
                  <a:srgbClr val="7030A0"/>
                </a:solidFill>
                <a:effectLst>
                  <a:innerShdw blurRad="69850" dist="43180" dir="5400000">
                    <a:srgbClr val="000000">
                      <a:alpha val="65000"/>
                    </a:srgbClr>
                  </a:innerShdw>
                </a:effectLst>
              </a:rPr>
              <a:t> month)!</a:t>
            </a:r>
            <a:endParaRPr lang="en-US" sz="2400" b="1" dirty="0">
              <a:ln w="1905"/>
              <a:solidFill>
                <a:srgbClr val="7030A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205986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917808" y="7169150"/>
            <a:ext cx="2743200" cy="365125"/>
          </a:xfrm>
        </p:spPr>
        <p:txBody>
          <a:bodyPr/>
          <a:lstStyle/>
          <a:p>
            <a:fld id="{6D22F896-40B5-4ADD-8801-0D06FADFA095}" type="slidenum">
              <a:rPr lang="en-US" smtClean="0"/>
              <a:t>44</a:t>
            </a:fld>
            <a:endParaRPr lang="en-US" dirty="0"/>
          </a:p>
        </p:txBody>
      </p:sp>
      <p:sp>
        <p:nvSpPr>
          <p:cNvPr id="3" name="Rectangle 2"/>
          <p:cNvSpPr/>
          <p:nvPr/>
        </p:nvSpPr>
        <p:spPr>
          <a:xfrm>
            <a:off x="405776" y="1259624"/>
            <a:ext cx="3888432" cy="92333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solidFill>
                  <a:schemeClr val="accent4">
                    <a:lumMod val="60000"/>
                    <a:lumOff val="40000"/>
                  </a:schemeClr>
                </a:solidFill>
                <a:effectLst>
                  <a:glow rad="127000">
                    <a:srgbClr val="4293AC"/>
                  </a:glow>
                  <a:innerShdw blurRad="69850" dist="43180" dir="5400000">
                    <a:srgbClr val="000000">
                      <a:alpha val="65000"/>
                    </a:srgbClr>
                  </a:innerShdw>
                </a:effectLst>
                <a:latin typeface="Rockwell" pitchFamily="18" charset="0"/>
              </a:rPr>
              <a:t>Presents</a:t>
            </a:r>
            <a:endParaRPr lang="en-US" sz="5400" b="1" cap="none" spc="0" dirty="0">
              <a:ln w="1905"/>
              <a:solidFill>
                <a:schemeClr val="accent4">
                  <a:lumMod val="60000"/>
                  <a:lumOff val="40000"/>
                </a:schemeClr>
              </a:solidFill>
              <a:effectLst>
                <a:glow rad="127000">
                  <a:srgbClr val="4293AC"/>
                </a:glow>
                <a:innerShdw blurRad="69850" dist="43180" dir="5400000">
                  <a:srgbClr val="000000">
                    <a:alpha val="65000"/>
                  </a:srgbClr>
                </a:innerShdw>
              </a:effectLst>
              <a:latin typeface="Rockwell" pitchFamily="18" charset="0"/>
            </a:endParaRPr>
          </a:p>
        </p:txBody>
      </p:sp>
      <p:sp>
        <p:nvSpPr>
          <p:cNvPr id="4" name="Rectangle 3"/>
          <p:cNvSpPr/>
          <p:nvPr/>
        </p:nvSpPr>
        <p:spPr>
          <a:xfrm>
            <a:off x="197102" y="-54864"/>
            <a:ext cx="11818114" cy="110799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6600" b="1" dirty="0" smtClean="0">
                <a:ln w="24500" cmpd="dbl">
                  <a:noFill/>
                  <a:prstDash val="solid"/>
                  <a:miter lim="800000"/>
                </a:ln>
                <a:solidFill>
                  <a:schemeClr val="accent4">
                    <a:lumMod val="60000"/>
                    <a:lumOff val="40000"/>
                  </a:schemeClr>
                </a:solidFill>
                <a:effectLst>
                  <a:glow rad="165100">
                    <a:srgbClr val="002060"/>
                  </a:glow>
                  <a:outerShdw blurRad="38100" dist="38100" dir="7020000" algn="tl">
                    <a:srgbClr val="000000">
                      <a:alpha val="35000"/>
                    </a:srgbClr>
                  </a:outerShdw>
                </a:effectLst>
                <a:latin typeface="Rockwell" pitchFamily="18" charset="0"/>
              </a:rPr>
              <a:t>Covenant</a:t>
            </a:r>
            <a:r>
              <a:rPr lang="en-US" sz="6600" b="1" dirty="0" smtClean="0">
                <a:ln w="24500" cmpd="dbl">
                  <a:noFill/>
                  <a:prstDash val="solid"/>
                  <a:miter lim="800000"/>
                </a:ln>
                <a:solidFill>
                  <a:schemeClr val="accent4">
                    <a:lumMod val="60000"/>
                    <a:lumOff val="40000"/>
                  </a:schemeClr>
                </a:solidFill>
                <a:effectLst>
                  <a:glow rad="215900">
                    <a:srgbClr val="513A2D"/>
                  </a:glow>
                  <a:outerShdw blurRad="38100" dist="38100" dir="7020000" algn="tl">
                    <a:srgbClr val="000000">
                      <a:alpha val="35000"/>
                    </a:srgbClr>
                  </a:outerShdw>
                </a:effectLst>
                <a:latin typeface="Rockwell" pitchFamily="18" charset="0"/>
              </a:rPr>
              <a:t> </a:t>
            </a:r>
            <a:r>
              <a:rPr lang="en-US" sz="6600" b="1" dirty="0" smtClean="0">
                <a:ln w="24500" cmpd="dbl">
                  <a:noFill/>
                  <a:prstDash val="solid"/>
                  <a:miter lim="800000"/>
                </a:ln>
                <a:solidFill>
                  <a:schemeClr val="accent4">
                    <a:lumMod val="60000"/>
                    <a:lumOff val="40000"/>
                  </a:schemeClr>
                </a:solidFill>
                <a:effectLst>
                  <a:glow rad="165100">
                    <a:srgbClr val="5A2C64"/>
                  </a:glow>
                  <a:outerShdw blurRad="38100" dist="38100" dir="7020000" algn="tl">
                    <a:srgbClr val="000000">
                      <a:alpha val="35000"/>
                    </a:srgbClr>
                  </a:outerShdw>
                </a:effectLst>
                <a:latin typeface="Rockwell" pitchFamily="18" charset="0"/>
              </a:rPr>
              <a:t>Calendar Club</a:t>
            </a:r>
            <a:r>
              <a:rPr lang="en-US" sz="4000" b="1" dirty="0" smtClean="0">
                <a:ln w="24500" cmpd="dbl">
                  <a:noFill/>
                  <a:prstDash val="solid"/>
                  <a:miter lim="800000"/>
                </a:ln>
                <a:solidFill>
                  <a:schemeClr val="accent4">
                    <a:lumMod val="60000"/>
                    <a:lumOff val="40000"/>
                  </a:schemeClr>
                </a:solidFill>
                <a:effectLst>
                  <a:glow rad="165100">
                    <a:srgbClr val="5A2C64"/>
                  </a:glow>
                  <a:outerShdw blurRad="38100" dist="38100" dir="7020000" algn="tl">
                    <a:srgbClr val="000000">
                      <a:alpha val="35000"/>
                    </a:srgbClr>
                  </a:outerShdw>
                </a:effectLst>
                <a:latin typeface="Comic Sans MS" pitchFamily="66" charset="0"/>
              </a:rPr>
              <a:t> </a:t>
            </a:r>
            <a:endParaRPr lang="en-US" sz="2400" b="1" dirty="0" smtClean="0">
              <a:ln w="24500" cmpd="dbl">
                <a:noFill/>
                <a:prstDash val="solid"/>
                <a:miter lim="800000"/>
              </a:ln>
              <a:solidFill>
                <a:schemeClr val="accent4">
                  <a:lumMod val="60000"/>
                  <a:lumOff val="40000"/>
                </a:schemeClr>
              </a:solidFill>
              <a:effectLst>
                <a:glow rad="165100">
                  <a:srgbClr val="5A2C64"/>
                </a:glow>
                <a:outerShdw blurRad="38100" dist="38100" dir="7020000" algn="tl">
                  <a:srgbClr val="000000">
                    <a:alpha val="35000"/>
                  </a:srgbClr>
                </a:outerShdw>
              </a:effectLst>
              <a:latin typeface="Comic Sans MS" pitchFamily="66" charset="0"/>
            </a:endParaRPr>
          </a:p>
        </p:txBody>
      </p:sp>
      <p:pic>
        <p:nvPicPr>
          <p:cNvPr id="5" name="Picture 3" descr="C:\Users\Rae\Desktop\closed gates 1000.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403648" y="3068320"/>
            <a:ext cx="5779472" cy="36328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023656" y="3017520"/>
            <a:ext cx="4083888" cy="923330"/>
          </a:xfrm>
          <a:prstGeom prst="rect">
            <a:avLst/>
          </a:prstGeom>
          <a:noFill/>
        </p:spPr>
        <p:txBody>
          <a:bodyPr wrap="square" lIns="91440" tIns="45720" rIns="91440" bIns="45720">
            <a:prstTxWarp prst="textCanUp">
              <a:avLst>
                <a:gd name="adj" fmla="val 69208"/>
              </a:avLst>
            </a:prstTxWarp>
            <a:spAutoFit/>
            <a:scene3d>
              <a:camera prst="orthographicFront"/>
              <a:lightRig rig="threePt" dir="t"/>
            </a:scene3d>
            <a:sp3d extrusionH="57150">
              <a:bevelT w="82550" h="38100" prst="coolSlant"/>
            </a:sp3d>
          </a:bodyPr>
          <a:lstStyle/>
          <a:p>
            <a:pPr algn="ctr"/>
            <a:r>
              <a:rPr lang="en-US" sz="5400" b="1" cap="none" spc="0" dirty="0" smtClean="0">
                <a:ln w="1905"/>
                <a:solidFill>
                  <a:schemeClr val="accent4">
                    <a:lumMod val="60000"/>
                    <a:lumOff val="40000"/>
                  </a:schemeClr>
                </a:solidFill>
                <a:effectLst>
                  <a:innerShdw blurRad="69850" dist="43180" dir="5400000">
                    <a:srgbClr val="000000">
                      <a:alpha val="65000"/>
                    </a:srgbClr>
                  </a:innerShdw>
                </a:effectLst>
                <a:latin typeface="Rockwell" pitchFamily="18" charset="0"/>
              </a:rPr>
              <a:t> Closes </a:t>
            </a:r>
            <a:endParaRPr lang="en-US" sz="5400" b="1" cap="none" spc="0" dirty="0">
              <a:ln w="1905"/>
              <a:solidFill>
                <a:schemeClr val="accent4">
                  <a:lumMod val="60000"/>
                  <a:lumOff val="40000"/>
                </a:schemeClr>
              </a:solidFill>
              <a:effectLst>
                <a:innerShdw blurRad="69850" dist="43180" dir="5400000">
                  <a:srgbClr val="000000">
                    <a:alpha val="65000"/>
                  </a:srgbClr>
                </a:innerShdw>
              </a:effectLst>
              <a:latin typeface="Rockwell" pitchFamily="18" charset="0"/>
            </a:endParaRPr>
          </a:p>
        </p:txBody>
      </p:sp>
      <p:sp>
        <p:nvSpPr>
          <p:cNvPr id="7" name="Rectangle 6"/>
          <p:cNvSpPr/>
          <p:nvPr/>
        </p:nvSpPr>
        <p:spPr>
          <a:xfrm>
            <a:off x="1528415" y="5685015"/>
            <a:ext cx="5061098" cy="92333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solidFill>
                  <a:schemeClr val="accent4">
                    <a:lumMod val="60000"/>
                    <a:lumOff val="40000"/>
                  </a:schemeClr>
                </a:solidFill>
                <a:effectLst>
                  <a:innerShdw blurRad="69850" dist="43180" dir="5400000">
                    <a:srgbClr val="000000">
                      <a:alpha val="65000"/>
                    </a:srgbClr>
                  </a:innerShdw>
                </a:effectLst>
                <a:latin typeface="Rockwell" pitchFamily="18" charset="0"/>
              </a:rPr>
              <a:t> the Gates! </a:t>
            </a:r>
            <a:endParaRPr lang="en-US" sz="5400" b="1" cap="none" spc="0" dirty="0">
              <a:ln w="1905"/>
              <a:solidFill>
                <a:schemeClr val="accent4">
                  <a:lumMod val="60000"/>
                  <a:lumOff val="40000"/>
                </a:schemeClr>
              </a:solidFill>
              <a:effectLst>
                <a:innerShdw blurRad="69850" dist="43180" dir="5400000">
                  <a:srgbClr val="000000">
                    <a:alpha val="65000"/>
                  </a:srgbClr>
                </a:innerShdw>
              </a:effectLst>
              <a:latin typeface="Rockwell" pitchFamily="18" charset="0"/>
            </a:endParaRPr>
          </a:p>
        </p:txBody>
      </p:sp>
      <p:sp>
        <p:nvSpPr>
          <p:cNvPr id="8" name="Rectangle 7"/>
          <p:cNvSpPr/>
          <p:nvPr/>
        </p:nvSpPr>
        <p:spPr>
          <a:xfrm>
            <a:off x="7006073" y="4436104"/>
            <a:ext cx="4656591"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t>Before sunset?</a:t>
            </a:r>
            <a:b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br>
            <a: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t>or</a:t>
            </a:r>
            <a:b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br>
            <a:r>
              <a:rPr lang="en-US" sz="4000" b="1" cap="none" spc="0" dirty="0" smtClean="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rPr>
              <a:t>After sunset?</a:t>
            </a:r>
            <a:endParaRPr lang="en-US" sz="4000" b="1" cap="none" spc="0" dirty="0">
              <a:ln w="11430"/>
              <a:solidFill>
                <a:schemeClr val="accent1">
                  <a:lumMod val="50000"/>
                </a:schemeClr>
              </a:solidFill>
              <a:effectLst>
                <a:glow rad="419100">
                  <a:srgbClr val="4293AC">
                    <a:alpha val="80000"/>
                  </a:srgbClr>
                </a:glow>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2017779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taylorfamilypoems.files.wordpress.com/2011/08/dusk-at-porto-corvo-portugal1.jpg"/>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7518" y="260076"/>
            <a:ext cx="7446416" cy="3863922"/>
          </a:xfrm>
          <a:prstGeom prst="roundRect">
            <a:avLst>
              <a:gd name="adj" fmla="val 69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ular Callout 4"/>
          <p:cNvSpPr/>
          <p:nvPr/>
        </p:nvSpPr>
        <p:spPr>
          <a:xfrm>
            <a:off x="8728363" y="577234"/>
            <a:ext cx="3297381" cy="3546764"/>
          </a:xfrm>
          <a:prstGeom prst="wedgeRoundRectCallout">
            <a:avLst>
              <a:gd name="adj1" fmla="val -75870"/>
              <a:gd name="adj2" fmla="val -17435"/>
              <a:gd name="adj3" fmla="val 16667"/>
            </a:avLst>
          </a:prstGeom>
          <a:ln w="57150">
            <a:solidFill>
              <a:srgbClr val="00CC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4800" dirty="0" err="1" smtClean="0">
                <a:ln>
                  <a:solidFill>
                    <a:srgbClr val="0070C0"/>
                  </a:solidFill>
                </a:ln>
                <a:solidFill>
                  <a:srgbClr val="7030A0"/>
                </a:solidFill>
                <a:latin typeface="Wide Latin" panose="020A0A07050505020404" pitchFamily="18" charset="0"/>
              </a:rPr>
              <a:t>Ereb</a:t>
            </a:r>
            <a:r>
              <a:rPr lang="en-CA" sz="4800" dirty="0" smtClean="0">
                <a:ln>
                  <a:solidFill>
                    <a:srgbClr val="0070C0"/>
                  </a:solidFill>
                </a:ln>
                <a:solidFill>
                  <a:srgbClr val="7030A0"/>
                </a:solidFill>
              </a:rPr>
              <a:t> </a:t>
            </a:r>
            <a:r>
              <a:rPr lang="en-CA" sz="4800" b="1" dirty="0" smtClean="0">
                <a:ln>
                  <a:solidFill>
                    <a:srgbClr val="0070C0"/>
                  </a:solidFill>
                </a:ln>
                <a:solidFill>
                  <a:srgbClr val="00FF99"/>
                </a:solidFill>
              </a:rPr>
              <a:t>(Twilight)</a:t>
            </a:r>
            <a:r>
              <a:rPr lang="en-CA" sz="4800" dirty="0" smtClean="0">
                <a:ln>
                  <a:solidFill>
                    <a:srgbClr val="0070C0"/>
                  </a:solidFill>
                </a:ln>
                <a:solidFill>
                  <a:srgbClr val="00FF99"/>
                </a:solidFill>
              </a:rPr>
              <a:t>, </a:t>
            </a:r>
            <a:r>
              <a:rPr lang="en-CA" sz="4800" dirty="0" smtClean="0">
                <a:solidFill>
                  <a:srgbClr val="7030A0"/>
                </a:solidFill>
              </a:rPr>
              <a:t>on the Water.</a:t>
            </a:r>
            <a:endParaRPr lang="en-CA" sz="4800" dirty="0">
              <a:solidFill>
                <a:srgbClr val="7030A0"/>
              </a:solidFill>
            </a:endParaRPr>
          </a:p>
        </p:txBody>
      </p:sp>
      <p:sp>
        <p:nvSpPr>
          <p:cNvPr id="6" name="Rounded Rectangle 5"/>
          <p:cNvSpPr/>
          <p:nvPr/>
        </p:nvSpPr>
        <p:spPr>
          <a:xfrm>
            <a:off x="367517" y="4535055"/>
            <a:ext cx="11445791" cy="2133600"/>
          </a:xfrm>
          <a:prstGeom prst="roundRect">
            <a:avLst/>
          </a:prstGeom>
          <a:ln w="38100">
            <a:solidFill>
              <a:srgbClr val="FF0066"/>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smtClean="0">
                <a:ln>
                  <a:solidFill>
                    <a:srgbClr val="002060"/>
                  </a:solidFill>
                </a:ln>
              </a:rPr>
              <a:t>When the evening </a:t>
            </a:r>
            <a:r>
              <a:rPr lang="en-CA" sz="4800" b="1" dirty="0" err="1">
                <a:ln>
                  <a:solidFill>
                    <a:srgbClr val="002060"/>
                  </a:solidFill>
                </a:ln>
                <a:solidFill>
                  <a:srgbClr val="00FF99"/>
                </a:solidFill>
                <a:latin typeface="Comic Sans MS" panose="030F0702030302020204" pitchFamily="66" charset="0"/>
              </a:rPr>
              <a:t>E</a:t>
            </a:r>
            <a:r>
              <a:rPr lang="en-CA" sz="4800" b="1" dirty="0" err="1" smtClean="0">
                <a:ln>
                  <a:solidFill>
                    <a:srgbClr val="002060"/>
                  </a:solidFill>
                </a:ln>
                <a:solidFill>
                  <a:srgbClr val="00FF99"/>
                </a:solidFill>
                <a:latin typeface="Comic Sans MS" panose="030F0702030302020204" pitchFamily="66" charset="0"/>
              </a:rPr>
              <a:t>reb</a:t>
            </a:r>
            <a:r>
              <a:rPr lang="en-CA" sz="4800" b="1" dirty="0" smtClean="0">
                <a:ln>
                  <a:solidFill>
                    <a:srgbClr val="002060"/>
                  </a:solidFill>
                </a:ln>
                <a:solidFill>
                  <a:srgbClr val="00FF99"/>
                </a:solidFill>
              </a:rPr>
              <a:t> (Twilight) </a:t>
            </a:r>
            <a:r>
              <a:rPr lang="en-CA" sz="4800" b="1" dirty="0" smtClean="0">
                <a:ln>
                  <a:solidFill>
                    <a:srgbClr val="002060"/>
                  </a:solidFill>
                </a:ln>
              </a:rPr>
              <a:t>mixture has descended upon the earth – </a:t>
            </a:r>
            <a:br>
              <a:rPr lang="en-CA" sz="4800" b="1" dirty="0" smtClean="0">
                <a:ln>
                  <a:solidFill>
                    <a:srgbClr val="002060"/>
                  </a:solidFill>
                </a:ln>
              </a:rPr>
            </a:br>
            <a:r>
              <a:rPr lang="en-CA" sz="4800" b="1" dirty="0" smtClean="0">
                <a:ln>
                  <a:solidFill>
                    <a:srgbClr val="002060"/>
                  </a:solidFill>
                </a:ln>
                <a:solidFill>
                  <a:srgbClr val="FF0066"/>
                </a:solidFill>
                <a:effectLst>
                  <a:glow rad="76200">
                    <a:srgbClr val="00CCFF"/>
                  </a:glow>
                </a:effectLst>
              </a:rPr>
              <a:t>WHERE IS THE VISIBLE </a:t>
            </a:r>
            <a:r>
              <a:rPr lang="en-CA" sz="4800" b="1" dirty="0" smtClean="0">
                <a:ln>
                  <a:solidFill>
                    <a:srgbClr val="002060"/>
                  </a:solidFill>
                </a:ln>
                <a:solidFill>
                  <a:srgbClr val="FF0066"/>
                </a:solidFill>
                <a:effectLst>
                  <a:glow rad="76200">
                    <a:schemeClr val="accent1">
                      <a:lumMod val="50000"/>
                    </a:schemeClr>
                  </a:glow>
                </a:effectLst>
              </a:rPr>
              <a:t>SUN </a:t>
            </a:r>
            <a:r>
              <a:rPr lang="en-CA" sz="4800" b="1" dirty="0" smtClean="0">
                <a:ln>
                  <a:solidFill>
                    <a:srgbClr val="002060"/>
                  </a:solidFill>
                </a:ln>
                <a:solidFill>
                  <a:srgbClr val="FF0066"/>
                </a:solidFill>
                <a:effectLst>
                  <a:glow rad="76200">
                    <a:srgbClr val="00CCFF"/>
                  </a:glow>
                </a:effectLst>
              </a:rPr>
              <a:t>LOCATED? </a:t>
            </a:r>
            <a:endParaRPr lang="en-CA" sz="4800" b="1" dirty="0">
              <a:ln>
                <a:solidFill>
                  <a:srgbClr val="002060"/>
                </a:solidFill>
              </a:ln>
              <a:solidFill>
                <a:srgbClr val="FF0066"/>
              </a:solidFill>
              <a:effectLst>
                <a:glow rad="76200">
                  <a:srgbClr val="00CCFF"/>
                </a:glow>
              </a:effectLst>
            </a:endParaRPr>
          </a:p>
        </p:txBody>
      </p:sp>
      <p:sp>
        <p:nvSpPr>
          <p:cNvPr id="7"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pPr/>
              <a:t>5</a:t>
            </a:fld>
            <a:endParaRPr lang="en-US" sz="1800" dirty="0"/>
          </a:p>
        </p:txBody>
      </p:sp>
    </p:spTree>
    <p:extLst>
      <p:ext uri="{BB962C8B-B14F-4D97-AF65-F5344CB8AC3E}">
        <p14:creationId xmlns:p14="http://schemas.microsoft.com/office/powerpoint/2010/main" val="3644563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186" y="1"/>
            <a:ext cx="5176708" cy="6858000"/>
          </a:xfrm>
          <a:gradFill>
            <a:gsLst>
              <a:gs pos="12000">
                <a:schemeClr val="accent6">
                  <a:lumMod val="20000"/>
                  <a:lumOff val="80000"/>
                  <a:alpha val="91000"/>
                </a:schemeClr>
              </a:gs>
              <a:gs pos="95000">
                <a:schemeClr val="accent6">
                  <a:lumMod val="20000"/>
                  <a:lumOff val="80000"/>
                </a:schemeClr>
              </a:gs>
              <a:gs pos="53000">
                <a:schemeClr val="accent6">
                  <a:lumMod val="60000"/>
                  <a:lumOff val="40000"/>
                  <a:alpha val="62000"/>
                </a:schemeClr>
              </a:gs>
            </a:gsLst>
            <a:lin ang="5400000" scaled="1"/>
          </a:gradFill>
          <a:scene3d>
            <a:camera prst="orthographicFront"/>
            <a:lightRig rig="threePt" dir="t"/>
          </a:scene3d>
          <a:sp3d>
            <a:bevelT/>
          </a:sp3d>
        </p:spPr>
        <p:txBody>
          <a:bodyPr>
            <a:normAutofit fontScale="47500" lnSpcReduction="20000"/>
            <a:sp3d extrusionH="57150">
              <a:bevelT w="38100" h="38100"/>
            </a:sp3d>
          </a:bodyPr>
          <a:lstStyle/>
          <a:p>
            <a:pPr marL="0" indent="0" algn="ctr">
              <a:lnSpc>
                <a:spcPct val="170000"/>
              </a:lnSpc>
              <a:buNone/>
            </a:pPr>
            <a:r>
              <a:rPr lang="en-US" sz="4100" b="1" dirty="0" smtClean="0">
                <a:solidFill>
                  <a:srgbClr val="B95B03"/>
                </a:solidFill>
              </a:rPr>
              <a:t>Nehemiah </a:t>
            </a:r>
            <a:r>
              <a:rPr lang="en-US" sz="4100" b="1" dirty="0">
                <a:solidFill>
                  <a:srgbClr val="B95B03"/>
                </a:solidFill>
              </a:rPr>
              <a:t>13:19 </a:t>
            </a:r>
            <a:r>
              <a:rPr lang="en-US" sz="4100" b="1" dirty="0" smtClean="0">
                <a:solidFill>
                  <a:srgbClr val="B95B03"/>
                </a:solidFill>
              </a:rPr>
              <a:t>  </a:t>
            </a:r>
            <a:br>
              <a:rPr lang="en-US" sz="4100" b="1" dirty="0" smtClean="0">
                <a:solidFill>
                  <a:srgbClr val="B95B03"/>
                </a:solidFill>
              </a:rPr>
            </a:br>
            <a:r>
              <a:rPr lang="en-US" b="1" dirty="0" smtClean="0">
                <a:solidFill>
                  <a:srgbClr val="B95B03"/>
                </a:solidFill>
              </a:rPr>
              <a:t> </a:t>
            </a:r>
            <a:r>
              <a:rPr lang="en-US" sz="4400" b="1" dirty="0">
                <a:solidFill>
                  <a:srgbClr val="990099"/>
                </a:solidFill>
              </a:rPr>
              <a:t>And when the </a:t>
            </a:r>
            <a:r>
              <a:rPr lang="en-US" sz="4400" b="1" dirty="0" err="1">
                <a:solidFill>
                  <a:srgbClr val="990099"/>
                </a:solidFill>
              </a:rPr>
              <a:t>portes</a:t>
            </a:r>
            <a:r>
              <a:rPr lang="en-US" sz="4400" b="1" dirty="0">
                <a:solidFill>
                  <a:srgbClr val="990099"/>
                </a:solidFill>
              </a:rPr>
              <a:t> of </a:t>
            </a:r>
            <a:r>
              <a:rPr lang="en-US" sz="4400" b="1" dirty="0" err="1" smtClean="0">
                <a:solidFill>
                  <a:srgbClr val="990099"/>
                </a:solidFill>
              </a:rPr>
              <a:t>Hierusalem</a:t>
            </a:r>
            <a:r>
              <a:rPr lang="en-US" sz="4400" dirty="0" smtClean="0">
                <a:solidFill>
                  <a:srgbClr val="990099"/>
                </a:solidFill>
              </a:rPr>
              <a:t/>
            </a:r>
            <a:br>
              <a:rPr lang="en-US" sz="4400" dirty="0" smtClean="0">
                <a:solidFill>
                  <a:srgbClr val="990099"/>
                </a:solidFill>
              </a:rPr>
            </a:br>
            <a:r>
              <a:rPr lang="en-US" sz="4400" dirty="0" smtClean="0">
                <a:solidFill>
                  <a:srgbClr val="990099"/>
                </a:solidFill>
              </a:rPr>
              <a:t> </a:t>
            </a:r>
            <a:r>
              <a:rPr lang="en-US" sz="5100" b="1" dirty="0">
                <a:ln>
                  <a:solidFill>
                    <a:srgbClr val="0000FF"/>
                  </a:solidFill>
                </a:ln>
                <a:solidFill>
                  <a:sysClr val="windowText" lastClr="000000"/>
                </a:solidFill>
                <a:effectLst>
                  <a:glow rad="127000">
                    <a:srgbClr val="00FF99"/>
                  </a:glow>
                </a:effectLst>
              </a:rPr>
              <a:t>began to be </a:t>
            </a:r>
            <a:r>
              <a:rPr lang="en-US" sz="5100" b="1" dirty="0" err="1">
                <a:ln>
                  <a:solidFill>
                    <a:srgbClr val="0000FF"/>
                  </a:solidFill>
                </a:ln>
                <a:solidFill>
                  <a:sysClr val="windowText" lastClr="000000"/>
                </a:solidFill>
                <a:effectLst>
                  <a:glow rad="127000">
                    <a:srgbClr val="00FF99"/>
                  </a:glow>
                </a:effectLst>
              </a:rPr>
              <a:t>darke</a:t>
            </a:r>
            <a:r>
              <a:rPr lang="en-US" sz="5100" b="1" dirty="0">
                <a:ln>
                  <a:solidFill>
                    <a:srgbClr val="0000FF"/>
                  </a:solidFill>
                </a:ln>
                <a:solidFill>
                  <a:srgbClr val="990099"/>
                </a:solidFill>
                <a:effectLst>
                  <a:glow rad="127000">
                    <a:srgbClr val="00FF99"/>
                  </a:glow>
                </a:effectLst>
              </a:rPr>
              <a:t> </a:t>
            </a:r>
            <a:r>
              <a:rPr lang="en-US" sz="5100" b="1" dirty="0" smtClean="0">
                <a:ln>
                  <a:solidFill>
                    <a:srgbClr val="0000FF"/>
                  </a:solidFill>
                </a:ln>
                <a:solidFill>
                  <a:srgbClr val="990099"/>
                </a:solidFill>
                <a:effectLst>
                  <a:glow rad="127000">
                    <a:srgbClr val="00FF99"/>
                  </a:glow>
                </a:effectLst>
              </a:rPr>
              <a:t/>
            </a:r>
            <a:br>
              <a:rPr lang="en-US" sz="5100" b="1" dirty="0" smtClean="0">
                <a:ln>
                  <a:solidFill>
                    <a:srgbClr val="0000FF"/>
                  </a:solidFill>
                </a:ln>
                <a:solidFill>
                  <a:srgbClr val="990099"/>
                </a:solidFill>
                <a:effectLst>
                  <a:glow rad="127000">
                    <a:srgbClr val="00FF99"/>
                  </a:glow>
                </a:effectLst>
              </a:rPr>
            </a:br>
            <a:r>
              <a:rPr lang="en-US" sz="5100" b="1" dirty="0" smtClean="0">
                <a:ln>
                  <a:solidFill>
                    <a:srgbClr val="0000FF"/>
                  </a:solidFill>
                </a:ln>
                <a:solidFill>
                  <a:srgbClr val="990099"/>
                </a:solidFill>
                <a:effectLst>
                  <a:glow rad="127000">
                    <a:srgbClr val="00FF99"/>
                  </a:glow>
                </a:effectLst>
              </a:rPr>
              <a:t>in </a:t>
            </a:r>
            <a:r>
              <a:rPr lang="en-US" sz="5100" b="1" dirty="0">
                <a:ln>
                  <a:solidFill>
                    <a:srgbClr val="0000FF"/>
                  </a:solidFill>
                </a:ln>
                <a:solidFill>
                  <a:srgbClr val="990099"/>
                </a:solidFill>
                <a:effectLst>
                  <a:glow rad="127000">
                    <a:srgbClr val="00FF99"/>
                  </a:glow>
                </a:effectLst>
              </a:rPr>
              <a:t>the </a:t>
            </a:r>
            <a:r>
              <a:rPr lang="en-US" sz="5100" b="1" dirty="0" err="1" smtClean="0">
                <a:ln>
                  <a:solidFill>
                    <a:srgbClr val="0000FF"/>
                  </a:solidFill>
                </a:ln>
                <a:solidFill>
                  <a:srgbClr val="990099"/>
                </a:solidFill>
                <a:effectLst>
                  <a:glow rad="127000">
                    <a:srgbClr val="00FF99"/>
                  </a:glow>
                </a:effectLst>
              </a:rPr>
              <a:t>euening</a:t>
            </a:r>
            <a:r>
              <a:rPr lang="en-US" sz="5100" b="1" dirty="0" smtClean="0">
                <a:ln>
                  <a:solidFill>
                    <a:srgbClr val="0000FF"/>
                  </a:solidFill>
                </a:ln>
                <a:solidFill>
                  <a:srgbClr val="990099"/>
                </a:solidFill>
                <a:effectLst>
                  <a:glow rad="127000">
                    <a:srgbClr val="00FF99"/>
                  </a:glow>
                </a:effectLst>
              </a:rPr>
              <a:t>  </a:t>
            </a:r>
            <a:br>
              <a:rPr lang="en-US" sz="5100" b="1" dirty="0" smtClean="0">
                <a:ln>
                  <a:solidFill>
                    <a:srgbClr val="0000FF"/>
                  </a:solidFill>
                </a:ln>
                <a:solidFill>
                  <a:srgbClr val="990099"/>
                </a:solidFill>
                <a:effectLst>
                  <a:glow rad="127000">
                    <a:srgbClr val="00FF99"/>
                  </a:glow>
                </a:effectLst>
              </a:rPr>
            </a:br>
            <a:r>
              <a:rPr lang="en-US" sz="5900" b="1" dirty="0" smtClean="0">
                <a:ln>
                  <a:solidFill>
                    <a:srgbClr val="0000FF"/>
                  </a:solidFill>
                </a:ln>
                <a:solidFill>
                  <a:srgbClr val="990099"/>
                </a:solidFill>
                <a:effectLst>
                  <a:glow rad="127000">
                    <a:srgbClr val="FFFF00"/>
                  </a:glow>
                </a:effectLst>
              </a:rPr>
              <a:t>before</a:t>
            </a:r>
            <a:r>
              <a:rPr lang="en-US" sz="5900" b="1" dirty="0" smtClean="0">
                <a:ln>
                  <a:solidFill>
                    <a:srgbClr val="0000FF"/>
                  </a:solidFill>
                </a:ln>
                <a:solidFill>
                  <a:srgbClr val="990099"/>
                </a:solidFill>
                <a:effectLst>
                  <a:glow rad="127000">
                    <a:srgbClr val="00FF99"/>
                  </a:glow>
                </a:effectLst>
              </a:rPr>
              <a:t> </a:t>
            </a:r>
            <a:r>
              <a:rPr lang="en-US" sz="5900" b="1" dirty="0">
                <a:ln>
                  <a:solidFill>
                    <a:srgbClr val="0000FF"/>
                  </a:solidFill>
                </a:ln>
                <a:solidFill>
                  <a:srgbClr val="990099"/>
                </a:solidFill>
                <a:effectLst>
                  <a:glow rad="127000">
                    <a:srgbClr val="00FF99"/>
                  </a:glow>
                </a:effectLst>
              </a:rPr>
              <a:t>the Sabbath</a:t>
            </a:r>
            <a:r>
              <a:rPr lang="en-US" sz="4400" dirty="0">
                <a:solidFill>
                  <a:srgbClr val="990099"/>
                </a:solidFill>
              </a:rPr>
              <a:t>, </a:t>
            </a:r>
            <a:r>
              <a:rPr lang="en-US" sz="4400" dirty="0" smtClean="0">
                <a:solidFill>
                  <a:srgbClr val="990099"/>
                </a:solidFill>
              </a:rPr>
              <a:t/>
            </a:r>
            <a:br>
              <a:rPr lang="en-US" sz="4400" dirty="0" smtClean="0">
                <a:solidFill>
                  <a:srgbClr val="990099"/>
                </a:solidFill>
              </a:rPr>
            </a:br>
            <a:r>
              <a:rPr lang="en-US" sz="5100" b="1" dirty="0" smtClean="0">
                <a:solidFill>
                  <a:srgbClr val="990099"/>
                </a:solidFill>
              </a:rPr>
              <a:t>I </a:t>
            </a:r>
            <a:r>
              <a:rPr lang="en-US" sz="5100" b="1" dirty="0" err="1">
                <a:solidFill>
                  <a:srgbClr val="990099"/>
                </a:solidFill>
              </a:rPr>
              <a:t>commaunded</a:t>
            </a:r>
            <a:r>
              <a:rPr lang="en-US" sz="5100" b="1" dirty="0">
                <a:solidFill>
                  <a:srgbClr val="990099"/>
                </a:solidFill>
              </a:rPr>
              <a:t> to shut </a:t>
            </a:r>
            <a:r>
              <a:rPr lang="en-US" sz="5100" b="1" dirty="0" smtClean="0">
                <a:solidFill>
                  <a:srgbClr val="990099"/>
                </a:solidFill>
              </a:rPr>
              <a:t>the </a:t>
            </a:r>
            <a:r>
              <a:rPr lang="en-US" sz="5100" b="1" dirty="0">
                <a:solidFill>
                  <a:srgbClr val="990099"/>
                </a:solidFill>
              </a:rPr>
              <a:t>gates</a:t>
            </a:r>
            <a:r>
              <a:rPr lang="en-US" sz="4400" dirty="0">
                <a:solidFill>
                  <a:srgbClr val="990099"/>
                </a:solidFill>
              </a:rPr>
              <a:t>, </a:t>
            </a:r>
            <a:r>
              <a:rPr lang="en-US" sz="4400" dirty="0" smtClean="0">
                <a:solidFill>
                  <a:srgbClr val="990099"/>
                </a:solidFill>
              </a:rPr>
              <a:t/>
            </a:r>
            <a:br>
              <a:rPr lang="en-US" sz="4400" dirty="0" smtClean="0">
                <a:solidFill>
                  <a:srgbClr val="990099"/>
                </a:solidFill>
              </a:rPr>
            </a:br>
            <a:r>
              <a:rPr lang="en-US" sz="4400" b="1" dirty="0" smtClean="0">
                <a:solidFill>
                  <a:srgbClr val="990099"/>
                </a:solidFill>
              </a:rPr>
              <a:t>and </a:t>
            </a:r>
            <a:r>
              <a:rPr lang="en-US" sz="4400" b="1" dirty="0">
                <a:solidFill>
                  <a:srgbClr val="990099"/>
                </a:solidFill>
              </a:rPr>
              <a:t>charged that they should not </a:t>
            </a:r>
            <a:r>
              <a:rPr lang="en-US" sz="4400" b="1" dirty="0" smtClean="0">
                <a:solidFill>
                  <a:srgbClr val="990099"/>
                </a:solidFill>
              </a:rPr>
              <a:t/>
            </a:r>
            <a:br>
              <a:rPr lang="en-US" sz="4400" b="1" dirty="0" smtClean="0">
                <a:solidFill>
                  <a:srgbClr val="990099"/>
                </a:solidFill>
              </a:rPr>
            </a:br>
            <a:r>
              <a:rPr lang="en-US" sz="4400" b="1" dirty="0" smtClean="0">
                <a:solidFill>
                  <a:srgbClr val="990099"/>
                </a:solidFill>
              </a:rPr>
              <a:t>be opened till </a:t>
            </a:r>
            <a:r>
              <a:rPr lang="en-US" sz="4400" b="1" dirty="0">
                <a:solidFill>
                  <a:srgbClr val="990099"/>
                </a:solidFill>
              </a:rPr>
              <a:t>after the Sabbath: </a:t>
            </a:r>
            <a:r>
              <a:rPr lang="en-US" sz="4400" b="1" dirty="0" smtClean="0">
                <a:solidFill>
                  <a:srgbClr val="990099"/>
                </a:solidFill>
              </a:rPr>
              <a:t/>
            </a:r>
            <a:br>
              <a:rPr lang="en-US" sz="4400" b="1" dirty="0" smtClean="0">
                <a:solidFill>
                  <a:srgbClr val="990099"/>
                </a:solidFill>
              </a:rPr>
            </a:br>
            <a:r>
              <a:rPr lang="en-US" sz="4400" b="1" dirty="0" smtClean="0">
                <a:solidFill>
                  <a:srgbClr val="990099"/>
                </a:solidFill>
              </a:rPr>
              <a:t>and </a:t>
            </a:r>
            <a:r>
              <a:rPr lang="en-US" sz="4400" b="1" dirty="0">
                <a:solidFill>
                  <a:srgbClr val="990099"/>
                </a:solidFill>
              </a:rPr>
              <a:t>some of my </a:t>
            </a:r>
            <a:r>
              <a:rPr lang="en-US" sz="4400" b="1" dirty="0" err="1">
                <a:solidFill>
                  <a:srgbClr val="990099"/>
                </a:solidFill>
              </a:rPr>
              <a:t>seruauntes</a:t>
            </a:r>
            <a:r>
              <a:rPr lang="en-US" sz="4400" b="1" dirty="0">
                <a:solidFill>
                  <a:srgbClr val="990099"/>
                </a:solidFill>
              </a:rPr>
              <a:t> set I </a:t>
            </a:r>
            <a:r>
              <a:rPr lang="en-US" sz="4400" b="1" dirty="0" smtClean="0">
                <a:solidFill>
                  <a:srgbClr val="990099"/>
                </a:solidFill>
              </a:rPr>
              <a:t/>
            </a:r>
            <a:br>
              <a:rPr lang="en-US" sz="4400" b="1" dirty="0" smtClean="0">
                <a:solidFill>
                  <a:srgbClr val="990099"/>
                </a:solidFill>
              </a:rPr>
            </a:br>
            <a:r>
              <a:rPr lang="en-US" sz="4400" b="1" dirty="0" smtClean="0">
                <a:solidFill>
                  <a:srgbClr val="990099"/>
                </a:solidFill>
              </a:rPr>
              <a:t>at </a:t>
            </a:r>
            <a:r>
              <a:rPr lang="en-US" sz="4400" b="1" dirty="0">
                <a:solidFill>
                  <a:srgbClr val="990099"/>
                </a:solidFill>
              </a:rPr>
              <a:t>the gates, that there </a:t>
            </a:r>
            <a:r>
              <a:rPr lang="en-US" sz="4400" b="1" dirty="0" err="1">
                <a:solidFill>
                  <a:srgbClr val="990099"/>
                </a:solidFill>
              </a:rPr>
              <a:t>shoulde</a:t>
            </a:r>
            <a:r>
              <a:rPr lang="en-US" sz="4400" b="1" dirty="0">
                <a:solidFill>
                  <a:srgbClr val="990099"/>
                </a:solidFill>
              </a:rPr>
              <a:t> </a:t>
            </a:r>
            <a:r>
              <a:rPr lang="en-US" sz="4400" b="1" dirty="0" smtClean="0">
                <a:solidFill>
                  <a:srgbClr val="990099"/>
                </a:solidFill>
              </a:rPr>
              <a:t/>
            </a:r>
            <a:br>
              <a:rPr lang="en-US" sz="4400" b="1" dirty="0" smtClean="0">
                <a:solidFill>
                  <a:srgbClr val="990099"/>
                </a:solidFill>
              </a:rPr>
            </a:br>
            <a:r>
              <a:rPr lang="en-US" sz="4400" b="1" dirty="0" smtClean="0">
                <a:solidFill>
                  <a:srgbClr val="990099"/>
                </a:solidFill>
              </a:rPr>
              <a:t>no burthen be </a:t>
            </a:r>
            <a:r>
              <a:rPr lang="en-US" sz="4400" b="1" dirty="0">
                <a:solidFill>
                  <a:srgbClr val="990099"/>
                </a:solidFill>
              </a:rPr>
              <a:t>brought in on </a:t>
            </a:r>
            <a:r>
              <a:rPr lang="en-US" sz="4400" b="1" dirty="0" smtClean="0">
                <a:solidFill>
                  <a:srgbClr val="990099"/>
                </a:solidFill>
              </a:rPr>
              <a:t/>
            </a:r>
            <a:br>
              <a:rPr lang="en-US" sz="4400" b="1" dirty="0" smtClean="0">
                <a:solidFill>
                  <a:srgbClr val="990099"/>
                </a:solidFill>
              </a:rPr>
            </a:br>
            <a:r>
              <a:rPr lang="en-US" sz="4400" b="1" dirty="0" smtClean="0">
                <a:solidFill>
                  <a:srgbClr val="990099"/>
                </a:solidFill>
              </a:rPr>
              <a:t>the </a:t>
            </a:r>
            <a:r>
              <a:rPr lang="en-US" sz="4400" b="1" dirty="0">
                <a:solidFill>
                  <a:srgbClr val="990099"/>
                </a:solidFill>
              </a:rPr>
              <a:t>Sabbath day</a:t>
            </a:r>
            <a:r>
              <a:rPr lang="en-US" sz="4000" dirty="0">
                <a:solidFill>
                  <a:srgbClr val="990099"/>
                </a:solidFill>
              </a:rPr>
              <a:t>. </a:t>
            </a:r>
            <a:r>
              <a:rPr lang="en-US" sz="4000" dirty="0" smtClean="0">
                <a:solidFill>
                  <a:srgbClr val="990099"/>
                </a:solidFill>
              </a:rPr>
              <a:t>        </a:t>
            </a:r>
            <a:r>
              <a:rPr lang="en-CA" sz="2300" b="1" dirty="0" smtClean="0">
                <a:solidFill>
                  <a:srgbClr val="002060"/>
                </a:solidFill>
              </a:rPr>
              <a:t>Bishops  1568</a:t>
            </a:r>
            <a:endParaRPr lang="en-CA" sz="2300" b="1" dirty="0">
              <a:solidFill>
                <a:srgbClr val="002060"/>
              </a:solidFill>
            </a:endParaRPr>
          </a:p>
        </p:txBody>
      </p:sp>
      <p:cxnSp>
        <p:nvCxnSpPr>
          <p:cNvPr id="5" name="Straight Connector 4"/>
          <p:cNvCxnSpPr/>
          <p:nvPr/>
        </p:nvCxnSpPr>
        <p:spPr>
          <a:xfrm>
            <a:off x="1006996" y="3192861"/>
            <a:ext cx="4213186" cy="0"/>
          </a:xfrm>
          <a:prstGeom prst="line">
            <a:avLst/>
          </a:prstGeom>
          <a:ln w="5715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2118167" y="1503088"/>
            <a:ext cx="2062334" cy="0"/>
          </a:xfrm>
          <a:prstGeom prst="line">
            <a:avLst/>
          </a:prstGeom>
          <a:ln w="57150">
            <a:solidFill>
              <a:srgbClr val="FF006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33914" y="2035524"/>
            <a:ext cx="1761387" cy="0"/>
          </a:xfrm>
          <a:prstGeom prst="line">
            <a:avLst/>
          </a:prstGeom>
          <a:ln w="57150">
            <a:solidFill>
              <a:srgbClr val="FF006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89765" y="2167995"/>
            <a:ext cx="3438116" cy="494188"/>
          </a:xfrm>
          <a:prstGeom prst="rect">
            <a:avLst/>
          </a:prstGeom>
          <a:noFill/>
          <a:ln w="57150">
            <a:solidFill>
              <a:srgbClr val="0000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p>
        </p:txBody>
      </p:sp>
      <p:sp>
        <p:nvSpPr>
          <p:cNvPr id="12"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pPr/>
              <a:t>6</a:t>
            </a:fld>
            <a:endParaRPr lang="en-US" sz="1800" dirty="0"/>
          </a:p>
        </p:txBody>
      </p:sp>
    </p:spTree>
    <p:extLst>
      <p:ext uri="{BB962C8B-B14F-4D97-AF65-F5344CB8AC3E}">
        <p14:creationId xmlns:p14="http://schemas.microsoft.com/office/powerpoint/2010/main" val="155668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par>
                                <p:cTn id="12" presetID="21" presetClass="entr" presetSubtype="8" repeatCount="5000" fill="hold" grpId="0" nodeType="withEffect">
                                  <p:stCondLst>
                                    <p:cond delay="2500"/>
                                  </p:stCondLst>
                                  <p:childTnLst>
                                    <p:set>
                                      <p:cBhvr>
                                        <p:cTn id="13" dur="1" fill="hold">
                                          <p:stCondLst>
                                            <p:cond delay="0"/>
                                          </p:stCondLst>
                                        </p:cTn>
                                        <p:tgtEl>
                                          <p:spTgt spid="9"/>
                                        </p:tgtEl>
                                        <p:attrNameLst>
                                          <p:attrName>style.visibility</p:attrName>
                                        </p:attrNameLst>
                                      </p:cBhvr>
                                      <p:to>
                                        <p:strVal val="visible"/>
                                      </p:to>
                                    </p:set>
                                    <p:animEffect transition="in" filter="wheel(8)">
                                      <p:cBhvr>
                                        <p:cTn id="14" dur="1000"/>
                                        <p:tgtEl>
                                          <p:spTgt spid="9"/>
                                        </p:tgtEl>
                                      </p:cBhvr>
                                    </p:animEffect>
                                  </p:childTnLst>
                                </p:cTn>
                              </p:par>
                            </p:childTnLst>
                          </p:cTn>
                        </p:par>
                        <p:par>
                          <p:cTn id="15" fill="hold">
                            <p:stCondLst>
                              <p:cond delay="10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697" y="479661"/>
            <a:ext cx="10998606" cy="6185299"/>
          </a:xfrm>
        </p:spPr>
        <p:txBody>
          <a:bodyPr>
            <a:normAutofit/>
          </a:bodyPr>
          <a:lstStyle/>
          <a:p>
            <a:r>
              <a:rPr lang="en-US" sz="3600" b="1" dirty="0">
                <a:ln>
                  <a:solidFill>
                    <a:srgbClr val="002060"/>
                  </a:solidFill>
                </a:ln>
                <a:solidFill>
                  <a:srgbClr val="00B050"/>
                </a:solidFill>
              </a:rPr>
              <a:t>Nehemiah</a:t>
            </a:r>
            <a:r>
              <a:rPr lang="en-US" sz="3600" b="1" dirty="0">
                <a:solidFill>
                  <a:srgbClr val="00B050"/>
                </a:solidFill>
              </a:rPr>
              <a:t> </a:t>
            </a:r>
            <a:r>
              <a:rPr lang="en-US" sz="3600" b="1" dirty="0">
                <a:ln>
                  <a:solidFill>
                    <a:srgbClr val="002060"/>
                  </a:solidFill>
                </a:ln>
                <a:solidFill>
                  <a:srgbClr val="00B050"/>
                </a:solidFill>
              </a:rPr>
              <a:t>13:15-22</a:t>
            </a:r>
            <a:r>
              <a:rPr lang="en-US" sz="3600" dirty="0">
                <a:solidFill>
                  <a:srgbClr val="00B050"/>
                </a:solidFill>
              </a:rPr>
              <a:t> </a:t>
            </a:r>
            <a:r>
              <a:rPr lang="en-US" sz="3600" dirty="0"/>
              <a:t>contains a very interesting </a:t>
            </a:r>
            <a:r>
              <a:rPr lang="en-US" sz="3600" dirty="0" smtClean="0"/>
              <a:t>	message </a:t>
            </a:r>
            <a:r>
              <a:rPr lang="en-US" sz="3600" dirty="0"/>
              <a:t>that </a:t>
            </a:r>
            <a:r>
              <a:rPr lang="en-US" sz="3600" dirty="0" smtClean="0"/>
              <a:t>clearly reveals exactly </a:t>
            </a:r>
            <a:r>
              <a:rPr lang="en-US" sz="3600" dirty="0"/>
              <a:t>when </a:t>
            </a:r>
            <a:r>
              <a:rPr lang="en-US" sz="3600" dirty="0" smtClean="0"/>
              <a:t>the 24 </a:t>
            </a:r>
            <a:r>
              <a:rPr lang="en-US" sz="3600" dirty="0"/>
              <a:t>hour </a:t>
            </a:r>
            <a:r>
              <a:rPr lang="en-US" sz="3600" dirty="0" smtClean="0"/>
              <a:t>cycle </a:t>
            </a:r>
            <a:r>
              <a:rPr lang="en-US" sz="3600" b="1" dirty="0">
                <a:ln>
                  <a:solidFill>
                    <a:srgbClr val="002060"/>
                  </a:solidFill>
                </a:ln>
                <a:solidFill>
                  <a:srgbClr val="FF0066"/>
                </a:solidFill>
              </a:rPr>
              <a:t>DOES </a:t>
            </a:r>
            <a:r>
              <a:rPr lang="en-US" sz="3600" b="1" u="sng" dirty="0">
                <a:ln>
                  <a:solidFill>
                    <a:srgbClr val="002060"/>
                  </a:solidFill>
                </a:ln>
                <a:solidFill>
                  <a:srgbClr val="FF0066"/>
                </a:solidFill>
                <a:latin typeface="Arial Black" panose="020B0A04020102020204" pitchFamily="34" charset="0"/>
              </a:rPr>
              <a:t>NOT</a:t>
            </a:r>
            <a:r>
              <a:rPr lang="en-US" sz="3600" b="1" dirty="0">
                <a:ln>
                  <a:solidFill>
                    <a:srgbClr val="002060"/>
                  </a:solidFill>
                </a:ln>
                <a:solidFill>
                  <a:srgbClr val="FF0066"/>
                </a:solidFill>
              </a:rPr>
              <a:t> START</a:t>
            </a:r>
            <a:r>
              <a:rPr lang="en-US" sz="3600" b="1" dirty="0" smtClean="0">
                <a:ln>
                  <a:solidFill>
                    <a:srgbClr val="002060"/>
                  </a:solidFill>
                </a:ln>
                <a:solidFill>
                  <a:srgbClr val="FF0066"/>
                </a:solidFill>
              </a:rPr>
              <a:t>!</a:t>
            </a:r>
          </a:p>
          <a:p>
            <a:pPr marL="0" indent="0">
              <a:buNone/>
            </a:pPr>
            <a:endParaRPr lang="en-CA" sz="1600" dirty="0"/>
          </a:p>
          <a:p>
            <a:r>
              <a:rPr lang="en-US" sz="3600" dirty="0"/>
              <a:t>This particular selection of verses is </a:t>
            </a:r>
            <a:r>
              <a:rPr lang="en-US" sz="3600" dirty="0" smtClean="0"/>
              <a:t>perpetually cited in an attempt to prove the </a:t>
            </a:r>
            <a:r>
              <a:rPr lang="en-US" sz="3600" dirty="0"/>
              <a:t>24 hour cycle starts at sunset</a:t>
            </a:r>
            <a:r>
              <a:rPr lang="en-US" sz="3600" dirty="0" smtClean="0"/>
              <a:t>.</a:t>
            </a:r>
            <a:br>
              <a:rPr lang="en-US" sz="3600" dirty="0" smtClean="0"/>
            </a:br>
            <a:endParaRPr lang="en-US" sz="1800" dirty="0" smtClean="0"/>
          </a:p>
          <a:p>
            <a:r>
              <a:rPr lang="en-US" sz="3600" dirty="0" smtClean="0">
                <a:solidFill>
                  <a:schemeClr val="tx1"/>
                </a:solidFill>
              </a:rPr>
              <a:t>With reference to the sun having direct rays of light in the sky - </a:t>
            </a:r>
            <a:r>
              <a:rPr lang="en-US" sz="3600" b="1" dirty="0" smtClean="0">
                <a:solidFill>
                  <a:schemeClr val="bg1"/>
                </a:solidFill>
              </a:rPr>
              <a:t>the </a:t>
            </a:r>
            <a:r>
              <a:rPr lang="en-US" sz="3600" b="1" dirty="0">
                <a:solidFill>
                  <a:schemeClr val="bg1"/>
                </a:solidFill>
              </a:rPr>
              <a:t>question </a:t>
            </a:r>
            <a:r>
              <a:rPr lang="en-US" sz="3600" b="1" dirty="0" smtClean="0">
                <a:solidFill>
                  <a:schemeClr val="bg1"/>
                </a:solidFill>
              </a:rPr>
              <a:t>becomes  </a:t>
            </a:r>
            <a:r>
              <a:rPr lang="en-US" sz="3600" dirty="0" smtClean="0"/>
              <a:t>–</a:t>
            </a:r>
          </a:p>
          <a:p>
            <a:pPr lvl="1"/>
            <a:r>
              <a:rPr lang="en-US" sz="3600" b="1" dirty="0" smtClean="0">
                <a:ln>
                  <a:solidFill>
                    <a:srgbClr val="002060"/>
                  </a:solidFill>
                </a:ln>
                <a:latin typeface="Comic Sans MS" pitchFamily="66" charset="0"/>
              </a:rPr>
              <a:t>What</a:t>
            </a:r>
            <a:r>
              <a:rPr lang="en-US" sz="3600" dirty="0" smtClean="0">
                <a:latin typeface="Comic Sans MS" pitchFamily="66" charset="0"/>
              </a:rPr>
              <a:t> </a:t>
            </a:r>
            <a:r>
              <a:rPr lang="en-US" sz="3600" b="1" dirty="0" smtClean="0">
                <a:ln>
                  <a:solidFill>
                    <a:srgbClr val="002060"/>
                  </a:solidFill>
                </a:ln>
                <a:latin typeface="Comic Sans MS" pitchFamily="66" charset="0"/>
              </a:rPr>
              <a:t>specific time frame does Nehemiah’s documented </a:t>
            </a:r>
            <a:r>
              <a:rPr lang="en-US" sz="3600" b="1" dirty="0" smtClean="0">
                <a:ln>
                  <a:solidFill>
                    <a:srgbClr val="002060"/>
                  </a:solidFill>
                </a:ln>
                <a:solidFill>
                  <a:srgbClr val="00FF99"/>
                </a:solidFill>
                <a:latin typeface="Comic Sans MS" pitchFamily="66" charset="0"/>
              </a:rPr>
              <a:t>ereb </a:t>
            </a:r>
            <a:r>
              <a:rPr lang="en-US" b="1" dirty="0" smtClean="0">
                <a:ln>
                  <a:solidFill>
                    <a:srgbClr val="002060"/>
                  </a:solidFill>
                </a:ln>
                <a:solidFill>
                  <a:srgbClr val="00FF99"/>
                </a:solidFill>
                <a:latin typeface="Comic Sans MS" pitchFamily="66" charset="0"/>
              </a:rPr>
              <a:t>(evening) </a:t>
            </a:r>
            <a:r>
              <a:rPr lang="en-US" sz="3600" b="1" dirty="0" smtClean="0">
                <a:ln>
                  <a:solidFill>
                    <a:srgbClr val="002060"/>
                  </a:solidFill>
                </a:ln>
                <a:latin typeface="Comic Sans MS" pitchFamily="66" charset="0"/>
              </a:rPr>
              <a:t>fulfill within </a:t>
            </a:r>
            <a:br>
              <a:rPr lang="en-US" sz="3600" b="1" dirty="0" smtClean="0">
                <a:ln>
                  <a:solidFill>
                    <a:srgbClr val="002060"/>
                  </a:solidFill>
                </a:ln>
                <a:latin typeface="Comic Sans MS" pitchFamily="66" charset="0"/>
              </a:rPr>
            </a:br>
            <a:r>
              <a:rPr lang="en-US" sz="3600" b="1" i="1" dirty="0" smtClean="0">
                <a:ln>
                  <a:solidFill>
                    <a:srgbClr val="002060"/>
                  </a:solidFill>
                </a:ln>
                <a:solidFill>
                  <a:srgbClr val="9900FF"/>
                </a:solidFill>
                <a:effectLst>
                  <a:glow rad="127000">
                    <a:schemeClr val="tx2"/>
                  </a:glow>
                </a:effectLst>
                <a:latin typeface="Comic Sans MS" pitchFamily="66" charset="0"/>
              </a:rPr>
              <a:t>Yahuah’s</a:t>
            </a:r>
            <a:r>
              <a:rPr lang="en-US" sz="3600" b="1" dirty="0" smtClean="0">
                <a:ln>
                  <a:solidFill>
                    <a:srgbClr val="002060"/>
                  </a:solidFill>
                </a:ln>
                <a:effectLst>
                  <a:glow rad="127000">
                    <a:schemeClr val="tx2"/>
                  </a:glow>
                </a:effectLst>
                <a:latin typeface="Comic Sans MS" pitchFamily="66" charset="0"/>
              </a:rPr>
              <a:t> </a:t>
            </a:r>
            <a:r>
              <a:rPr lang="en-US" sz="3600" b="1" dirty="0" smtClean="0">
                <a:ln>
                  <a:solidFill>
                    <a:srgbClr val="002060"/>
                  </a:solidFill>
                </a:ln>
                <a:latin typeface="Comic Sans MS" pitchFamily="66" charset="0"/>
              </a:rPr>
              <a:t>24 hour period? </a:t>
            </a:r>
            <a:endParaRPr lang="en-CA" sz="3600" b="1" dirty="0">
              <a:ln>
                <a:solidFill>
                  <a:srgbClr val="002060"/>
                </a:solidFill>
              </a:ln>
              <a:latin typeface="Comic Sans MS" pitchFamily="66" charset="0"/>
            </a:endParaRPr>
          </a:p>
          <a:p>
            <a:endParaRPr lang="en-CA" dirty="0"/>
          </a:p>
        </p:txBody>
      </p:sp>
      <p:sp>
        <p:nvSpPr>
          <p:cNvPr id="5"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pPr/>
              <a:t>7</a:t>
            </a:fld>
            <a:endParaRPr lang="en-US" sz="1800" dirty="0"/>
          </a:p>
        </p:txBody>
      </p:sp>
    </p:spTree>
    <p:extLst>
      <p:ext uri="{BB962C8B-B14F-4D97-AF65-F5344CB8AC3E}">
        <p14:creationId xmlns:p14="http://schemas.microsoft.com/office/powerpoint/2010/main" val="2376315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8</a:t>
            </a:fld>
            <a:endParaRPr lang="en-US" sz="1800" dirty="0">
              <a:solidFill>
                <a:schemeClr val="accent4">
                  <a:lumMod val="50000"/>
                </a:schemeClr>
              </a:solidFill>
            </a:endParaRPr>
          </a:p>
        </p:txBody>
      </p:sp>
      <p:sp>
        <p:nvSpPr>
          <p:cNvPr id="7" name="Content Placeholder 2"/>
          <p:cNvSpPr>
            <a:spLocks noGrp="1"/>
          </p:cNvSpPr>
          <p:nvPr>
            <p:ph idx="1"/>
          </p:nvPr>
        </p:nvSpPr>
        <p:spPr>
          <a:xfrm>
            <a:off x="518161" y="636494"/>
            <a:ext cx="10953402" cy="5792015"/>
          </a:xfrm>
        </p:spPr>
        <p:txBody>
          <a:bodyPr>
            <a:normAutofit/>
            <a:scene3d>
              <a:camera prst="orthographicFront"/>
              <a:lightRig rig="threePt" dir="t"/>
            </a:scene3d>
            <a:sp3d extrusionH="57150">
              <a:bevelT w="38100" h="38100"/>
            </a:sp3d>
          </a:bodyPr>
          <a:lstStyle/>
          <a:p>
            <a:pPr marL="0" indent="0">
              <a:lnSpc>
                <a:spcPct val="115000"/>
              </a:lnSpc>
              <a:spcAft>
                <a:spcPts val="1000"/>
              </a:spcAft>
              <a:buNone/>
            </a:pPr>
            <a:r>
              <a:rPr lang="en-US" b="1" dirty="0" smtClean="0">
                <a:solidFill>
                  <a:srgbClr val="7030A0"/>
                </a:solidFill>
                <a:latin typeface="AR BLANCA"/>
                <a:ea typeface="Calibri" panose="020F0502020204030204" pitchFamily="34" charset="0"/>
                <a:cs typeface="Times New Roman" panose="02020603050405020304" pitchFamily="18" charset="0"/>
              </a:rPr>
              <a:t>More questions for thought:</a:t>
            </a:r>
            <a:r>
              <a:rPr lang="en-US"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  </a:t>
            </a:r>
            <a:endParaRPr lang="en-CA"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Does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Nehemiah 13:19</a:t>
            </a:r>
            <a:r>
              <a:rPr lang="en-US"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really expose what is claimed; </a:t>
            </a:r>
            <a:r>
              <a:rPr lang="en-US"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
            </a:r>
            <a:br>
              <a:rPr lang="en-US"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that sunset </a:t>
            </a:r>
            <a:r>
              <a:rPr lang="en-US"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starts every </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Sabbath?) </a:t>
            </a:r>
            <a:endParaRPr lang="en-CA"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Will</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Nehemiah 13:19</a:t>
            </a:r>
            <a:r>
              <a:rPr lang="en-US"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b="1" i="1" u="sng" dirty="0">
                <a:solidFill>
                  <a:srgbClr val="FF0066"/>
                </a:solidFill>
                <a:latin typeface="Calibri" panose="020F0502020204030204" pitchFamily="34" charset="0"/>
                <a:ea typeface="Calibri" panose="020F0502020204030204" pitchFamily="34" charset="0"/>
                <a:cs typeface="Times New Roman" panose="02020603050405020304" pitchFamily="18" charset="0"/>
              </a:rPr>
              <a:t>prove</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 sunset is</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Yahuah’s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intended design </a:t>
            </a:r>
            <a:b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  	for the start </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of His 24 hour cycle from </a:t>
            </a:r>
            <a:r>
              <a:rPr lang="en-US"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creation?</a:t>
            </a:r>
            <a:endParaRPr lang="en-CA"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CA" b="1" dirty="0" smtClean="0">
                <a:solidFill>
                  <a:srgbClr val="B95B03"/>
                </a:solidFill>
              </a:rPr>
              <a:t>Does the twilight </a:t>
            </a:r>
            <a:r>
              <a:rPr lang="en-CA" b="1" i="1" u="sng" dirty="0" smtClean="0">
                <a:solidFill>
                  <a:srgbClr val="9900FF"/>
                </a:solidFill>
              </a:rPr>
              <a:t>mixture</a:t>
            </a:r>
            <a:r>
              <a:rPr lang="en-CA" b="1" dirty="0" smtClean="0">
                <a:solidFill>
                  <a:srgbClr val="B95B03"/>
                </a:solidFill>
              </a:rPr>
              <a:t> of light and darkness arrive </a:t>
            </a:r>
            <a:br>
              <a:rPr lang="en-CA" b="1" dirty="0" smtClean="0">
                <a:solidFill>
                  <a:srgbClr val="B95B03"/>
                </a:solidFill>
              </a:rPr>
            </a:br>
            <a:r>
              <a:rPr lang="en-CA" b="1" u="sng" dirty="0" smtClean="0">
                <a:solidFill>
                  <a:srgbClr val="B95B03"/>
                </a:solidFill>
              </a:rPr>
              <a:t>before</a:t>
            </a:r>
            <a:r>
              <a:rPr lang="en-CA" b="1" dirty="0" smtClean="0">
                <a:solidFill>
                  <a:srgbClr val="B95B03"/>
                </a:solidFill>
              </a:rPr>
              <a:t> the sunset?</a:t>
            </a:r>
            <a:endParaRPr lang="en-CA" b="1" dirty="0">
              <a:solidFill>
                <a:srgbClr val="990099"/>
              </a:solidFill>
            </a:endParaRPr>
          </a:p>
          <a:p>
            <a:pPr marL="342900" lvl="0" indent="-342900">
              <a:lnSpc>
                <a:spcPct val="115000"/>
              </a:lnSpc>
              <a:spcAft>
                <a:spcPts val="1000"/>
              </a:spcAft>
              <a:buFont typeface="Wingdings" panose="05000000000000000000" pitchFamily="2" charset="2"/>
              <a:buChar char=""/>
            </a:pPr>
            <a:r>
              <a:rPr lang="en-CA" b="1" dirty="0" smtClean="0">
                <a:solidFill>
                  <a:srgbClr val="990099"/>
                </a:solidFill>
              </a:rPr>
              <a:t>What do the Scriptures indicate about the </a:t>
            </a:r>
            <a:br>
              <a:rPr lang="en-CA" b="1" dirty="0" smtClean="0">
                <a:solidFill>
                  <a:srgbClr val="990099"/>
                </a:solidFill>
              </a:rPr>
            </a:br>
            <a:r>
              <a:rPr lang="en-CA" b="1" dirty="0" smtClean="0">
                <a:solidFill>
                  <a:srgbClr val="990099"/>
                </a:solidFill>
              </a:rPr>
              <a:t>time frame for closing the gates of cities?</a:t>
            </a:r>
            <a:endParaRPr lang="en-CA" b="1" dirty="0">
              <a:solidFill>
                <a:srgbClr val="B95B03"/>
              </a:solidFill>
            </a:endParaRPr>
          </a:p>
        </p:txBody>
      </p:sp>
      <p:pic>
        <p:nvPicPr>
          <p:cNvPr id="8" name="Picture 18" descr="C:\Users\Rae\Desktop\Art on Desktop\white man clip art\3d white people\png\Questions ...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534176" y="4010155"/>
            <a:ext cx="4435096" cy="2764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Rae\Desktop\prophet for 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574307" y="367841"/>
            <a:ext cx="1901059" cy="214454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22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1000"/>
                                        <p:tgtEl>
                                          <p:spTgt spid="7">
                                            <p:txEl>
                                              <p:pRg st="3" end="3"/>
                                            </p:txEl>
                                          </p:spTgt>
                                        </p:tgtEl>
                                      </p:cBhvr>
                                    </p:animEffect>
                                    <p:anim calcmode="lin" valueType="num">
                                      <p:cBhvr>
                                        <p:cTn id="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1000"/>
                                        <p:tgtEl>
                                          <p:spTgt spid="7">
                                            <p:txEl>
                                              <p:pRg st="4" end="4"/>
                                            </p:txEl>
                                          </p:spTgt>
                                        </p:tgtEl>
                                      </p:cBhvr>
                                    </p:animEffect>
                                    <p:anim calcmode="lin" valueType="num">
                                      <p:cBhvr>
                                        <p:cTn id="1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95000">
              <a:schemeClr val="accent4">
                <a:lumMod val="75000"/>
                <a:alpha val="62000"/>
              </a:schemeClr>
            </a:gs>
            <a:gs pos="71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799" y="990600"/>
            <a:ext cx="10760363" cy="4846782"/>
          </a:xfrm>
          <a:gradFill>
            <a:gsLst>
              <a:gs pos="12000">
                <a:schemeClr val="accent6">
                  <a:lumMod val="20000"/>
                  <a:lumOff val="80000"/>
                </a:schemeClr>
              </a:gs>
              <a:gs pos="85000">
                <a:schemeClr val="tx2">
                  <a:lumMod val="60000"/>
                  <a:lumOff val="40000"/>
                </a:schemeClr>
              </a:gs>
              <a:gs pos="70000">
                <a:schemeClr val="accent4">
                  <a:lumMod val="60000"/>
                  <a:lumOff val="40000"/>
                </a:schemeClr>
              </a:gs>
            </a:gsLst>
            <a:lin ang="5400000" scaled="1"/>
          </a:gradFill>
          <a:scene3d>
            <a:camera prst="orthographicFront"/>
            <a:lightRig rig="threePt" dir="t"/>
          </a:scene3d>
          <a:sp3d>
            <a:bevelT/>
          </a:sp3d>
        </p:spPr>
        <p:txBody>
          <a:bodyPr>
            <a:normAutofit/>
            <a:sp3d extrusionH="57150">
              <a:bevelT w="38100" h="38100"/>
            </a:sp3d>
          </a:bodyPr>
          <a:lstStyle/>
          <a:p>
            <a:pPr>
              <a:lnSpc>
                <a:spcPct val="115000"/>
              </a:lnSpc>
              <a:spcAft>
                <a:spcPts val="1000"/>
              </a:spcAft>
            </a:pPr>
            <a:r>
              <a:rPr lang="en-US" dirty="0">
                <a:solidFill>
                  <a:srgbClr val="990099"/>
                </a:solidFill>
                <a:latin typeface="Calibri" panose="020F0502020204030204" pitchFamily="34" charset="0"/>
                <a:ea typeface="Calibri" panose="020F0502020204030204" pitchFamily="34" charset="0"/>
                <a:cs typeface="Times New Roman" panose="02020603050405020304" pitchFamily="18" charset="0"/>
              </a:rPr>
              <a:t>The </a:t>
            </a:r>
            <a:r>
              <a:rPr lang="en-US"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2 questions </a:t>
            </a:r>
            <a:r>
              <a:rPr lang="en-US" dirty="0">
                <a:solidFill>
                  <a:srgbClr val="990099"/>
                </a:solidFill>
                <a:latin typeface="Calibri" panose="020F0502020204030204" pitchFamily="34" charset="0"/>
                <a:ea typeface="Calibri" panose="020F0502020204030204" pitchFamily="34" charset="0"/>
                <a:cs typeface="Times New Roman" panose="02020603050405020304" pitchFamily="18" charset="0"/>
              </a:rPr>
              <a:t>we need </a:t>
            </a:r>
            <a:r>
              <a:rPr lang="en-US" b="1" u="sng"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very defined answers</a:t>
            </a:r>
            <a:r>
              <a:rPr lang="en-US" b="1"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990099"/>
                </a:solidFill>
                <a:latin typeface="Calibri" panose="020F0502020204030204" pitchFamily="34" charset="0"/>
                <a:ea typeface="Calibri" panose="020F0502020204030204" pitchFamily="34" charset="0"/>
                <a:cs typeface="Times New Roman" panose="02020603050405020304" pitchFamily="18" charset="0"/>
              </a:rPr>
              <a:t>for are -</a:t>
            </a:r>
            <a:endParaRPr lang="en-CA" dirty="0">
              <a:solidFill>
                <a:srgbClr val="990099"/>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US" dirty="0" smtClean="0">
                <a:solidFill>
                  <a:srgbClr val="B95B03"/>
                </a:solidFill>
                <a:latin typeface="Calibri" panose="020F0502020204030204" pitchFamily="34" charset="0"/>
                <a:ea typeface="Calibri" panose="020F0502020204030204" pitchFamily="34" charset="0"/>
                <a:cs typeface="Times New Roman" panose="02020603050405020304" pitchFamily="18" charset="0"/>
              </a:rPr>
              <a:t>Is the phrase - </a:t>
            </a:r>
            <a:r>
              <a:rPr lang="en-US" b="1" dirty="0" smtClean="0">
                <a:ln>
                  <a:solidFill>
                    <a:srgbClr val="0000FF"/>
                  </a:solidFill>
                </a:ln>
                <a:solidFill>
                  <a:srgbClr val="00FF99"/>
                </a:solidFill>
                <a:latin typeface="Calibri" panose="020F0502020204030204" pitchFamily="34" charset="0"/>
                <a:ea typeface="Calibri" panose="020F0502020204030204" pitchFamily="34" charset="0"/>
                <a:cs typeface="Times New Roman" panose="02020603050405020304" pitchFamily="18" charset="0"/>
              </a:rPr>
              <a:t>“as it began to be dark”</a:t>
            </a:r>
            <a:r>
              <a:rPr lang="en-US" dirty="0" smtClean="0">
                <a:solidFill>
                  <a:srgbClr val="B95B03"/>
                </a:solidFill>
                <a:latin typeface="Calibri" panose="020F0502020204030204" pitchFamily="34" charset="0"/>
                <a:ea typeface="Calibri" panose="020F0502020204030204" pitchFamily="34" charset="0"/>
                <a:cs typeface="Times New Roman" panose="02020603050405020304" pitchFamily="18" charset="0"/>
              </a:rPr>
              <a:t> specifically identifying the 	</a:t>
            </a:r>
            <a:r>
              <a:rPr lang="en-US" b="1" u="sng" dirty="0" smtClean="0">
                <a:ln>
                  <a:solidFill>
                    <a:srgbClr val="9900FF"/>
                  </a:solidFill>
                </a:ln>
                <a:solidFill>
                  <a:srgbClr val="B95B03"/>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enlarging</a:t>
            </a:r>
            <a:r>
              <a:rPr lang="en-US" u="sng" dirty="0" smtClean="0">
                <a:solidFill>
                  <a:srgbClr val="B95B03"/>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 of shadows</a:t>
            </a:r>
            <a:r>
              <a:rPr lang="en-US" dirty="0" smtClean="0">
                <a:solidFill>
                  <a:srgbClr val="B95B03"/>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 from </a:t>
            </a:r>
            <a:r>
              <a:rPr lang="en-US" dirty="0">
                <a:solidFill>
                  <a:srgbClr val="B95B03"/>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direct </a:t>
            </a:r>
            <a:r>
              <a:rPr lang="en-US" dirty="0" smtClean="0">
                <a:solidFill>
                  <a:srgbClr val="B95B03"/>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sunlight - </a:t>
            </a:r>
            <a:r>
              <a:rPr lang="en-US" b="1" u="sng" dirty="0">
                <a:solidFill>
                  <a:srgbClr val="B95B03"/>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before sunset</a:t>
            </a:r>
            <a:r>
              <a:rPr lang="en-US" dirty="0">
                <a:solidFill>
                  <a:srgbClr val="B95B03"/>
                </a:solidFill>
                <a:latin typeface="Calibri" panose="020F0502020204030204" pitchFamily="34" charset="0"/>
                <a:ea typeface="Calibri" panose="020F0502020204030204" pitchFamily="34" charset="0"/>
                <a:cs typeface="Times New Roman" panose="02020603050405020304" pitchFamily="18" charset="0"/>
              </a:rPr>
              <a:t>?</a:t>
            </a:r>
            <a:endParaRPr lang="en-CA" dirty="0">
              <a:solidFill>
                <a:srgbClr val="B95B03"/>
              </a:solidFill>
              <a:latin typeface="Calibri" panose="020F0502020204030204" pitchFamily="34" charset="0"/>
              <a:ea typeface="Calibri" panose="020F0502020204030204" pitchFamily="34" charset="0"/>
              <a:cs typeface="Times New Roman" panose="02020603050405020304" pitchFamily="18" charset="0"/>
            </a:endParaRPr>
          </a:p>
          <a:p>
            <a:pPr marL="2745740" lvl="4">
              <a:lnSpc>
                <a:spcPct val="115000"/>
              </a:lnSpc>
            </a:pPr>
            <a:r>
              <a:rPr lang="en-US" sz="3200" dirty="0">
                <a:solidFill>
                  <a:schemeClr val="bg1">
                    <a:lumMod val="75000"/>
                    <a:lumOff val="25000"/>
                  </a:schemeClr>
                </a:solidFill>
                <a:latin typeface="Arial Black" panose="020B0A04020102020204" pitchFamily="34" charset="0"/>
                <a:ea typeface="Calibri" panose="020F0502020204030204" pitchFamily="34" charset="0"/>
                <a:cs typeface="Times New Roman" panose="02020603050405020304" pitchFamily="18" charset="0"/>
              </a:rPr>
              <a:t>OR</a:t>
            </a:r>
            <a:endParaRPr lang="en-CA" sz="3200" dirty="0">
              <a:solidFill>
                <a:schemeClr val="bg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US" dirty="0" smtClean="0">
                <a:solidFill>
                  <a:srgbClr val="B95B03"/>
                </a:solidFill>
                <a:latin typeface="Calibri" panose="020F0502020204030204" pitchFamily="34" charset="0"/>
                <a:ea typeface="Calibri" panose="020F0502020204030204" pitchFamily="34" charset="0"/>
                <a:cs typeface="Times New Roman" panose="02020603050405020304" pitchFamily="18" charset="0"/>
              </a:rPr>
              <a:t>Was - </a:t>
            </a:r>
            <a:r>
              <a:rPr lang="en-US" b="1" dirty="0" smtClean="0">
                <a:ln>
                  <a:solidFill>
                    <a:srgbClr val="0000FF"/>
                  </a:solidFill>
                </a:ln>
                <a:solidFill>
                  <a:srgbClr val="00FF99"/>
                </a:solidFill>
                <a:latin typeface="Calibri" panose="020F0502020204030204" pitchFamily="34" charset="0"/>
                <a:ea typeface="Calibri" panose="020F0502020204030204" pitchFamily="34" charset="0"/>
                <a:cs typeface="Times New Roman" panose="02020603050405020304" pitchFamily="18" charset="0"/>
              </a:rPr>
              <a:t>“</a:t>
            </a:r>
            <a:r>
              <a:rPr lang="en-US" b="1" dirty="0">
                <a:ln>
                  <a:solidFill>
                    <a:srgbClr val="0000FF"/>
                  </a:solidFill>
                </a:ln>
                <a:solidFill>
                  <a:srgbClr val="00FF99"/>
                </a:solidFill>
                <a:latin typeface="Calibri" panose="020F0502020204030204" pitchFamily="34" charset="0"/>
                <a:ea typeface="Calibri" panose="020F0502020204030204" pitchFamily="34" charset="0"/>
                <a:cs typeface="Times New Roman" panose="02020603050405020304" pitchFamily="18" charset="0"/>
              </a:rPr>
              <a:t>as it began to be dark</a:t>
            </a:r>
            <a:r>
              <a:rPr lang="en-US" b="1" dirty="0" smtClean="0">
                <a:ln>
                  <a:solidFill>
                    <a:srgbClr val="0000FF"/>
                  </a:solidFill>
                </a:ln>
                <a:solidFill>
                  <a:srgbClr val="00FF99"/>
                </a:solidFill>
                <a:latin typeface="Calibri" panose="020F0502020204030204" pitchFamily="34" charset="0"/>
                <a:ea typeface="Calibri" panose="020F0502020204030204" pitchFamily="34" charset="0"/>
                <a:cs typeface="Times New Roman" panose="02020603050405020304" pitchFamily="18" charset="0"/>
              </a:rPr>
              <a:t>”</a:t>
            </a:r>
            <a:r>
              <a:rPr lang="en-US" dirty="0" smtClean="0">
                <a:solidFill>
                  <a:srgbClr val="B95B03"/>
                </a:solidFill>
                <a:latin typeface="Calibri" panose="020F0502020204030204" pitchFamily="34" charset="0"/>
                <a:ea typeface="Calibri" panose="020F0502020204030204" pitchFamily="34" charset="0"/>
                <a:cs typeface="Times New Roman" panose="02020603050405020304" pitchFamily="18" charset="0"/>
              </a:rPr>
              <a:t> - an actual absence </a:t>
            </a:r>
            <a:r>
              <a:rPr lang="en-US" dirty="0">
                <a:solidFill>
                  <a:srgbClr val="B95B03"/>
                </a:solidFill>
                <a:latin typeface="Calibri" panose="020F0502020204030204" pitchFamily="34" charset="0"/>
                <a:ea typeface="Calibri" panose="020F0502020204030204" pitchFamily="34" charset="0"/>
                <a:cs typeface="Times New Roman" panose="02020603050405020304" pitchFamily="18" charset="0"/>
              </a:rPr>
              <a:t>of direct </a:t>
            </a:r>
            <a:r>
              <a:rPr lang="en-US" dirty="0" smtClean="0">
                <a:solidFill>
                  <a:srgbClr val="B95B03"/>
                </a:solidFill>
                <a:latin typeface="Calibri" panose="020F0502020204030204" pitchFamily="34" charset="0"/>
                <a:ea typeface="Calibri" panose="020F0502020204030204" pitchFamily="34" charset="0"/>
                <a:cs typeface="Times New Roman" panose="02020603050405020304" pitchFamily="18" charset="0"/>
              </a:rPr>
              <a:t>sunlight</a:t>
            </a:r>
            <a:r>
              <a:rPr lang="en-US" dirty="0">
                <a:solidFill>
                  <a:srgbClr val="B95B03"/>
                </a:solidFill>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after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sunset</a:t>
            </a:r>
            <a:r>
              <a:rPr lang="en-US"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smtClean="0">
                <a:solidFill>
                  <a:srgbClr val="CC00CC"/>
                </a:solidFill>
                <a:latin typeface="Calibri" panose="020F0502020204030204" pitchFamily="34" charset="0"/>
                <a:ea typeface="Calibri" panose="020F0502020204030204" pitchFamily="34" charset="0"/>
                <a:cs typeface="Times New Roman" panose="02020603050405020304" pitchFamily="18" charset="0"/>
              </a:rPr>
              <a:t>This study will make very </a:t>
            </a:r>
            <a:r>
              <a:rPr lang="en-US" dirty="0">
                <a:solidFill>
                  <a:srgbClr val="CC00CC"/>
                </a:solidFill>
                <a:latin typeface="Calibri" panose="020F0502020204030204" pitchFamily="34" charset="0"/>
                <a:ea typeface="Calibri" panose="020F0502020204030204" pitchFamily="34" charset="0"/>
                <a:cs typeface="Times New Roman" panose="02020603050405020304" pitchFamily="18" charset="0"/>
              </a:rPr>
              <a:t>certain that you </a:t>
            </a:r>
            <a:r>
              <a:rPr lang="en-US" u="heavy" dirty="0">
                <a:solidFill>
                  <a:srgbClr val="CC00CC"/>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clearl</a:t>
            </a:r>
            <a:r>
              <a:rPr lang="en-US" u="sng" dirty="0">
                <a:solidFill>
                  <a:srgbClr val="CC00CC"/>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y</a:t>
            </a:r>
            <a:r>
              <a:rPr lang="en-US" u="heavy" dirty="0">
                <a:solidFill>
                  <a:srgbClr val="CC00CC"/>
                </a:solidFill>
                <a:uFill>
                  <a:solidFill>
                    <a:srgbClr val="943634"/>
                  </a:solidFill>
                </a:uFill>
                <a:latin typeface="Calibri" panose="020F0502020204030204" pitchFamily="34" charset="0"/>
                <a:ea typeface="Calibri" panose="020F0502020204030204" pitchFamily="34" charset="0"/>
                <a:cs typeface="Times New Roman" panose="02020603050405020304" pitchFamily="18" charset="0"/>
              </a:rPr>
              <a:t> understand</a:t>
            </a:r>
            <a:r>
              <a:rPr lang="en-US" dirty="0">
                <a:solidFill>
                  <a:srgbClr val="CC00CC"/>
                </a:solidFill>
                <a:latin typeface="Calibri" panose="020F0502020204030204" pitchFamily="34" charset="0"/>
                <a:ea typeface="Calibri" panose="020F0502020204030204" pitchFamily="34" charset="0"/>
                <a:cs typeface="Times New Roman" panose="02020603050405020304" pitchFamily="18" charset="0"/>
              </a:rPr>
              <a:t> the </a:t>
            </a:r>
            <a:r>
              <a:rPr lang="en-US" dirty="0" smtClean="0">
                <a:solidFill>
                  <a:srgbClr val="CC00CC"/>
                </a:solidFill>
                <a:latin typeface="Calibri" panose="020F0502020204030204" pitchFamily="34" charset="0"/>
                <a:ea typeface="Calibri" panose="020F0502020204030204" pitchFamily="34" charset="0"/>
                <a:cs typeface="Times New Roman" panose="02020603050405020304" pitchFamily="18" charset="0"/>
              </a:rPr>
              <a:t/>
            </a:r>
            <a:br>
              <a:rPr lang="en-US" dirty="0" smtClean="0">
                <a:solidFill>
                  <a:srgbClr val="CC00CC"/>
                </a:solidFill>
                <a:latin typeface="Calibri" panose="020F0502020204030204" pitchFamily="34" charset="0"/>
                <a:ea typeface="Calibri" panose="020F0502020204030204" pitchFamily="34" charset="0"/>
                <a:cs typeface="Times New Roman" panose="02020603050405020304" pitchFamily="18" charset="0"/>
              </a:rPr>
            </a:br>
            <a:r>
              <a:rPr lang="en-US" dirty="0" smtClean="0">
                <a:solidFill>
                  <a:srgbClr val="CC00CC"/>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difference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of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meaning </a:t>
            </a:r>
            <a:r>
              <a:rPr lang="en-US" dirty="0">
                <a:solidFill>
                  <a:srgbClr val="CC00CC"/>
                </a:solidFill>
                <a:latin typeface="Calibri" panose="020F0502020204030204" pitchFamily="34" charset="0"/>
                <a:ea typeface="Calibri" panose="020F0502020204030204" pitchFamily="34" charset="0"/>
                <a:cs typeface="Times New Roman" panose="02020603050405020304" pitchFamily="18" charset="0"/>
              </a:rPr>
              <a:t>between these two questions</a:t>
            </a:r>
            <a:r>
              <a:rPr lang="en-US" dirty="0" smtClean="0">
                <a:solidFill>
                  <a:srgbClr val="CC00CC"/>
                </a:solidFill>
                <a:latin typeface="Calibri" panose="020F0502020204030204" pitchFamily="34"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4"/>
          <p:cNvSpPr txBox="1">
            <a:spLocks/>
          </p:cNvSpPr>
          <p:nvPr/>
        </p:nvSpPr>
        <p:spPr>
          <a:xfrm>
            <a:off x="9339192" y="640952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800" smtClean="0">
                <a:solidFill>
                  <a:schemeClr val="accent4">
                    <a:lumMod val="50000"/>
                  </a:schemeClr>
                </a:solidFill>
              </a:rPr>
              <a:pPr/>
              <a:t>9</a:t>
            </a:fld>
            <a:endParaRPr lang="en-US" sz="1800" dirty="0">
              <a:solidFill>
                <a:schemeClr val="accent4">
                  <a:lumMod val="50000"/>
                </a:schemeClr>
              </a:solidFill>
            </a:endParaRPr>
          </a:p>
        </p:txBody>
      </p:sp>
      <p:pic>
        <p:nvPicPr>
          <p:cNvPr id="5" name="Picture 11" descr="C:\Users\Rae\Desktop\Art on Desktop\white man clip art\yellow-blue smiley faces\Smiley Decision Questions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1755" y="4203449"/>
            <a:ext cx="1960245" cy="220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73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E3B30"/>
      </a:dk2>
      <a:lt2>
        <a:srgbClr val="FFDB82"/>
      </a:lt2>
      <a:accent1>
        <a:srgbClr val="F0A22E"/>
      </a:accent1>
      <a:accent2>
        <a:srgbClr val="E4D9B2"/>
      </a:accent2>
      <a:accent3>
        <a:srgbClr val="AA986C"/>
      </a:accent3>
      <a:accent4>
        <a:srgbClr val="8FB977"/>
      </a:accent4>
      <a:accent5>
        <a:srgbClr val="778F9F"/>
      </a:accent5>
      <a:accent6>
        <a:srgbClr val="8A6087"/>
      </a:accent6>
      <a:hlink>
        <a:srgbClr val="AD1F1F"/>
      </a:hlink>
      <a:folHlink>
        <a:srgbClr val="FFC42F"/>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C473073F-34A4-486A-BBA1-2A70AE921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TM04033923[[fn=Depth]]</Template>
  <TotalTime>3137</TotalTime>
  <Words>1805</Words>
  <Application>Microsoft Office PowerPoint</Application>
  <PresentationFormat>Custom</PresentationFormat>
  <Paragraphs>245</Paragraphs>
  <Slides>44</Slides>
  <Notes>1</Notes>
  <HiddenSlides>3</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Depth</vt:lpstr>
      <vt:lpstr>PowerPoint Presentation</vt:lpstr>
      <vt:lpstr>PowerPoint Presentation</vt:lpstr>
      <vt:lpstr>PowerPoint Presentation</vt:lpstr>
      <vt:lpstr>Nehemiah’s Command             Closes        the        Gate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Nehemiah                  Closes         the         Gate</dc:title>
  <dc:creator>timothy Astleford</dc:creator>
  <cp:lastModifiedBy>Rae</cp:lastModifiedBy>
  <cp:revision>234</cp:revision>
  <dcterms:created xsi:type="dcterms:W3CDTF">2019-06-29T20:42:28Z</dcterms:created>
  <dcterms:modified xsi:type="dcterms:W3CDTF">2019-07-16T05:44:03Z</dcterms:modified>
</cp:coreProperties>
</file>